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78" r:id="rId3"/>
    <p:sldId id="260" r:id="rId4"/>
    <p:sldId id="266" r:id="rId5"/>
    <p:sldId id="279" r:id="rId6"/>
    <p:sldId id="319" r:id="rId7"/>
    <p:sldId id="268" r:id="rId8"/>
    <p:sldId id="304" r:id="rId9"/>
    <p:sldId id="300" r:id="rId10"/>
    <p:sldId id="301" r:id="rId11"/>
    <p:sldId id="302" r:id="rId12"/>
    <p:sldId id="303" r:id="rId13"/>
    <p:sldId id="261" r:id="rId14"/>
    <p:sldId id="299" r:id="rId15"/>
    <p:sldId id="274" r:id="rId16"/>
    <p:sldId id="297" r:id="rId17"/>
    <p:sldId id="269" r:id="rId18"/>
    <p:sldId id="307" r:id="rId19"/>
    <p:sldId id="273" r:id="rId20"/>
    <p:sldId id="259" r:id="rId21"/>
    <p:sldId id="305" r:id="rId22"/>
    <p:sldId id="306" r:id="rId23"/>
    <p:sldId id="271" r:id="rId24"/>
    <p:sldId id="308" r:id="rId25"/>
    <p:sldId id="277" r:id="rId26"/>
    <p:sldId id="267" r:id="rId27"/>
    <p:sldId id="275" r:id="rId28"/>
    <p:sldId id="276" r:id="rId29"/>
    <p:sldId id="283" r:id="rId30"/>
    <p:sldId id="272" r:id="rId31"/>
    <p:sldId id="289" r:id="rId32"/>
    <p:sldId id="290" r:id="rId33"/>
    <p:sldId id="291" r:id="rId34"/>
    <p:sldId id="292" r:id="rId35"/>
    <p:sldId id="293" r:id="rId36"/>
    <p:sldId id="294" r:id="rId37"/>
    <p:sldId id="295" r:id="rId38"/>
    <p:sldId id="296" r:id="rId39"/>
    <p:sldId id="310" r:id="rId40"/>
    <p:sldId id="311" r:id="rId41"/>
    <p:sldId id="312" r:id="rId42"/>
    <p:sldId id="313" r:id="rId43"/>
    <p:sldId id="320" r:id="rId44"/>
    <p:sldId id="315" r:id="rId45"/>
    <p:sldId id="316" r:id="rId46"/>
    <p:sldId id="317" r:id="rId47"/>
    <p:sldId id="281" r:id="rId48"/>
    <p:sldId id="257" r:id="rId49"/>
    <p:sldId id="284" r:id="rId50"/>
    <p:sldId id="288" r:id="rId51"/>
    <p:sldId id="287" r:id="rId52"/>
    <p:sldId id="285" r:id="rId53"/>
    <p:sldId id="286" r:id="rId54"/>
    <p:sldId id="282" r:id="rId55"/>
    <p:sldId id="258" r:id="rId56"/>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9D149A-22E2-AF67-0815-5BAC8817DC75}" name="Klenke, Anna C" initials="AK" userId="S::Anna.Klenke@mbakerintl.com::fbe132d9-2360-476a-adef-6cb425f4fe9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90B2D7-FE3D-47D0-B761-4D875EF47D1B}" v="1" dt="2026-09-01T17:34:58.668"/>
    <p1510:client id="{606B1FDC-6F11-4651-B037-A5A8C7518B66}" v="21" dt="2026-09-01T18:01:23.37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66" Type="http://schemas.openxmlformats.org/officeDocument/2006/relationships/customXml" Target="../customXml/item3.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65"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86D2B6EA-8ACA-4025-A165-DE57A2C7224C}" type="datetimeFigureOut">
              <a:rPr lang="en-US" smtClean="0"/>
              <a:t>9/3/2026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EE069C67-C8EC-4F21-89C1-21041AA62708}" type="slidenum">
              <a:rPr lang="en-US" smtClean="0"/>
              <a:t>‹#›</a:t>
            </a:fld>
            <a:endParaRPr lang="en-US"/>
          </a:p>
        </p:txBody>
      </p:sp>
    </p:spTree>
    <p:extLst>
      <p:ext uri="{BB962C8B-B14F-4D97-AF65-F5344CB8AC3E}">
        <p14:creationId xmlns:p14="http://schemas.microsoft.com/office/powerpoint/2010/main" val="1855841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a:t>
            </a:r>
          </a:p>
        </p:txBody>
      </p:sp>
      <p:sp>
        <p:nvSpPr>
          <p:cNvPr id="4" name="Slide Number Placeholder 3"/>
          <p:cNvSpPr>
            <a:spLocks noGrp="1"/>
          </p:cNvSpPr>
          <p:nvPr>
            <p:ph type="sldNum" sz="quarter" idx="5"/>
          </p:nvPr>
        </p:nvSpPr>
        <p:spPr/>
        <p:txBody>
          <a:bodyPr/>
          <a:lstStyle/>
          <a:p>
            <a:fld id="{EE069C67-C8EC-4F21-89C1-21041AA62708}" type="slidenum">
              <a:rPr lang="en-US" smtClean="0"/>
              <a:t>1</a:t>
            </a:fld>
            <a:endParaRPr lang="en-US"/>
          </a:p>
        </p:txBody>
      </p:sp>
    </p:spTree>
    <p:extLst>
      <p:ext uri="{BB962C8B-B14F-4D97-AF65-F5344CB8AC3E}">
        <p14:creationId xmlns:p14="http://schemas.microsoft.com/office/powerpoint/2010/main" val="2518353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a:t>
            </a:r>
          </a:p>
        </p:txBody>
      </p:sp>
      <p:sp>
        <p:nvSpPr>
          <p:cNvPr id="4" name="Slide Number Placeholder 3"/>
          <p:cNvSpPr>
            <a:spLocks noGrp="1"/>
          </p:cNvSpPr>
          <p:nvPr>
            <p:ph type="sldNum" sz="quarter" idx="5"/>
          </p:nvPr>
        </p:nvSpPr>
        <p:spPr/>
        <p:txBody>
          <a:bodyPr/>
          <a:lstStyle/>
          <a:p>
            <a:fld id="{EE069C67-C8EC-4F21-89C1-21041AA62708}" type="slidenum">
              <a:rPr lang="en-US" smtClean="0"/>
              <a:t>2</a:t>
            </a:fld>
            <a:endParaRPr lang="en-US"/>
          </a:p>
        </p:txBody>
      </p:sp>
    </p:spTree>
    <p:extLst>
      <p:ext uri="{BB962C8B-B14F-4D97-AF65-F5344CB8AC3E}">
        <p14:creationId xmlns:p14="http://schemas.microsoft.com/office/powerpoint/2010/main" val="55058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a:t>
            </a:r>
          </a:p>
        </p:txBody>
      </p:sp>
      <p:sp>
        <p:nvSpPr>
          <p:cNvPr id="4" name="Slide Number Placeholder 3"/>
          <p:cNvSpPr>
            <a:spLocks noGrp="1"/>
          </p:cNvSpPr>
          <p:nvPr>
            <p:ph type="sldNum" sz="quarter" idx="5"/>
          </p:nvPr>
        </p:nvSpPr>
        <p:spPr/>
        <p:txBody>
          <a:bodyPr/>
          <a:lstStyle/>
          <a:p>
            <a:fld id="{EE069C67-C8EC-4F21-89C1-21041AA62708}" type="slidenum">
              <a:rPr lang="en-US" smtClean="0"/>
              <a:t>3</a:t>
            </a:fld>
            <a:endParaRPr lang="en-US"/>
          </a:p>
        </p:txBody>
      </p:sp>
    </p:spTree>
    <p:extLst>
      <p:ext uri="{BB962C8B-B14F-4D97-AF65-F5344CB8AC3E}">
        <p14:creationId xmlns:p14="http://schemas.microsoft.com/office/powerpoint/2010/main" val="3698407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Mike</a:t>
            </a:r>
          </a:p>
          <a:p>
            <a:endParaRPr lang="en-US"/>
          </a:p>
          <a:p>
            <a:pPr marL="171450" indent="-171450">
              <a:buFontTx/>
              <a:buChar char="-"/>
            </a:pPr>
            <a:r>
              <a:rPr lang="en-US"/>
              <a:t>17 years of Bridge design experience</a:t>
            </a:r>
          </a:p>
          <a:p>
            <a:pPr marL="628650" lvl="1" indent="-171450">
              <a:buFontTx/>
              <a:buChar char="-"/>
            </a:pPr>
            <a:r>
              <a:rPr lang="en-US"/>
              <a:t>Includes the whole breadth of bridge project details (roadway, H&amp;H, E&amp;S, Permitting, etc.)</a:t>
            </a:r>
          </a:p>
          <a:p>
            <a:pPr marL="171450" lvl="0" indent="-171450">
              <a:buFontTx/>
              <a:buChar char="-"/>
            </a:pPr>
            <a:r>
              <a:rPr lang="en-US"/>
              <a:t>5 years at MBI</a:t>
            </a:r>
          </a:p>
          <a:p>
            <a:pPr marL="171450" lvl="0" indent="-171450">
              <a:buFontTx/>
              <a:buChar char="-"/>
            </a:pPr>
            <a:r>
              <a:rPr lang="en-US"/>
              <a:t>Working with AI for the past 2 years</a:t>
            </a:r>
          </a:p>
          <a:p>
            <a:pPr marL="628650" lvl="1" indent="-171450">
              <a:buFontTx/>
              <a:buChar char="-"/>
            </a:pPr>
            <a:r>
              <a:rPr lang="en-US"/>
              <a:t>Broad experience with AI tools including agent creation and orchestration and use of local AI models</a:t>
            </a:r>
          </a:p>
        </p:txBody>
      </p:sp>
      <p:sp>
        <p:nvSpPr>
          <p:cNvPr id="4" name="Slide Number Placeholder 3"/>
          <p:cNvSpPr>
            <a:spLocks noGrp="1"/>
          </p:cNvSpPr>
          <p:nvPr>
            <p:ph type="sldNum" sz="quarter" idx="5"/>
          </p:nvPr>
        </p:nvSpPr>
        <p:spPr/>
        <p:txBody>
          <a:bodyPr/>
          <a:lstStyle/>
          <a:p>
            <a:fld id="{EE069C67-C8EC-4F21-89C1-21041AA62708}" type="slidenum">
              <a:rPr lang="en-US" smtClean="0"/>
              <a:t>4</a:t>
            </a:fld>
            <a:endParaRPr lang="en-US"/>
          </a:p>
        </p:txBody>
      </p:sp>
    </p:spTree>
    <p:extLst>
      <p:ext uri="{BB962C8B-B14F-4D97-AF65-F5344CB8AC3E}">
        <p14:creationId xmlns:p14="http://schemas.microsoft.com/office/powerpoint/2010/main" val="876193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Mike</a:t>
            </a:r>
          </a:p>
          <a:p>
            <a:endParaRPr lang="en-US"/>
          </a:p>
          <a:p>
            <a:r>
              <a:rPr lang="en-US"/>
              <a:t>Cover 4 main topics today:</a:t>
            </a:r>
          </a:p>
          <a:p>
            <a:pPr marL="228600" indent="-228600">
              <a:buAutoNum type="arabicPeriod"/>
            </a:pPr>
            <a:r>
              <a:rPr lang="en-US"/>
              <a:t>Copilot – Microsoft’s AI solution -&gt; Available across the entire Microsoft ecosystem (Windows, Office, Edge, web services, etc.)</a:t>
            </a:r>
          </a:p>
          <a:p>
            <a:pPr marL="228600" indent="-228600">
              <a:buAutoNum type="arabicPeriod"/>
            </a:pPr>
            <a:r>
              <a:rPr lang="en-US"/>
              <a:t>Foundation Models – ChatGPT/Anthropic/Gemini -&gt; the main AI players. You’ve probably heard about them in the news/online/your kids. Pushing the industry and the technology forward (MCP, invented by Anthropic didn’t exist 2 years ago)</a:t>
            </a:r>
          </a:p>
          <a:p>
            <a:pPr marL="228600" indent="-228600">
              <a:buAutoNum type="arabicPeriod"/>
            </a:pPr>
            <a:r>
              <a:rPr lang="en-US"/>
              <a:t>Prompt Engineering – How we actually interact with the AI models. What we say and don’t say are extremely important.</a:t>
            </a:r>
          </a:p>
          <a:p>
            <a:pPr marL="228600" indent="-228600">
              <a:buAutoNum type="arabicPeriod"/>
            </a:pPr>
            <a:r>
              <a:rPr lang="en-US"/>
              <a:t>Practical use cases – examples of things you can do with AI today, as soon as this presentation is over</a:t>
            </a:r>
          </a:p>
        </p:txBody>
      </p:sp>
      <p:sp>
        <p:nvSpPr>
          <p:cNvPr id="4" name="Slide Number Placeholder 3"/>
          <p:cNvSpPr>
            <a:spLocks noGrp="1"/>
          </p:cNvSpPr>
          <p:nvPr>
            <p:ph type="sldNum" sz="quarter" idx="5"/>
          </p:nvPr>
        </p:nvSpPr>
        <p:spPr/>
        <p:txBody>
          <a:bodyPr/>
          <a:lstStyle/>
          <a:p>
            <a:fld id="{EE069C67-C8EC-4F21-89C1-21041AA62708}" type="slidenum">
              <a:rPr lang="en-US" smtClean="0"/>
              <a:t>5</a:t>
            </a:fld>
            <a:endParaRPr lang="en-US"/>
          </a:p>
        </p:txBody>
      </p:sp>
    </p:spTree>
    <p:extLst>
      <p:ext uri="{BB962C8B-B14F-4D97-AF65-F5344CB8AC3E}">
        <p14:creationId xmlns:p14="http://schemas.microsoft.com/office/powerpoint/2010/main" val="3117912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Mike</a:t>
            </a:r>
          </a:p>
          <a:p>
            <a:endParaRPr lang="en-US"/>
          </a:p>
          <a:p>
            <a:pPr marL="171450" indent="-171450">
              <a:buFontTx/>
              <a:buChar char="-"/>
            </a:pPr>
            <a:r>
              <a:rPr lang="en-US"/>
              <a:t>Kentucky has an AI Governance Committee w/in the Commonwealth Office of Technology (COT)</a:t>
            </a:r>
          </a:p>
          <a:p>
            <a:pPr marL="171450" indent="-171450">
              <a:buFontTx/>
              <a:buChar char="-"/>
            </a:pPr>
            <a:endParaRPr lang="en-US"/>
          </a:p>
          <a:p>
            <a:pPr marL="171450" indent="-171450">
              <a:buFontTx/>
              <a:buChar char="-"/>
            </a:pPr>
            <a:r>
              <a:rPr lang="en-US"/>
              <a:t>Office of the Chief Information Officer Enterprise Policy (CIO)</a:t>
            </a:r>
          </a:p>
          <a:p>
            <a:pPr marL="628650" lvl="1" indent="-171450">
              <a:buFontTx/>
              <a:buChar char="-"/>
            </a:pPr>
            <a:r>
              <a:rPr lang="en-US"/>
              <a:t>CIO-126: Artificial Intelligence Policy</a:t>
            </a:r>
          </a:p>
          <a:p>
            <a:r>
              <a:rPr lang="en-US"/>
              <a:t>	- Effective 10-06-25</a:t>
            </a:r>
          </a:p>
          <a:p>
            <a:endParaRPr lang="en-US"/>
          </a:p>
          <a:p>
            <a:pPr marL="171450" indent="-171450">
              <a:buFontTx/>
              <a:buChar char="-"/>
            </a:pPr>
            <a:r>
              <a:rPr lang="en-US"/>
              <a:t>Must disclose when AI informs decisions that affect citizen and keep a Human-in-the-Loop (</a:t>
            </a:r>
            <a:r>
              <a:rPr lang="en-US" err="1"/>
              <a:t>HitL</a:t>
            </a:r>
            <a:r>
              <a:rPr lang="en-US"/>
              <a:t>)</a:t>
            </a:r>
          </a:p>
          <a:p>
            <a:pPr marL="171450" indent="-171450">
              <a:buFontTx/>
              <a:buChar char="-"/>
            </a:pPr>
            <a:endParaRPr lang="en-US"/>
          </a:p>
          <a:p>
            <a:pPr marL="171450" indent="-171450">
              <a:buFontTx/>
              <a:buChar char="-"/>
            </a:pPr>
            <a:r>
              <a:rPr lang="en-US"/>
              <a:t>Use approved and registered AI tools </a:t>
            </a:r>
            <a:r>
              <a:rPr lang="en-US" err="1"/>
              <a:t>ony</a:t>
            </a:r>
            <a:r>
              <a:rPr lang="en-US"/>
              <a:t>.</a:t>
            </a:r>
          </a:p>
          <a:p>
            <a:pPr marL="171450" indent="-171450">
              <a:buFontTx/>
              <a:buChar char="-"/>
            </a:pPr>
            <a:r>
              <a:rPr lang="en-US"/>
              <a:t>Engineering judgement, review, and QC stay with the engineer</a:t>
            </a:r>
          </a:p>
          <a:p>
            <a:pPr marL="171450" indent="-171450">
              <a:buFontTx/>
              <a:buChar char="-"/>
            </a:pPr>
            <a:endParaRPr lang="en-US"/>
          </a:p>
          <a:p>
            <a:pPr marL="171450" indent="-171450">
              <a:buFontTx/>
              <a:buChar cha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C8102E"/>
                </a:solidFill>
                <a:latin typeface="+mn-lt"/>
                <a:cs typeface="Aptos"/>
              </a:rPr>
              <a:t>Rule of thumb:  </a:t>
            </a:r>
            <a:r>
              <a:rPr lang="en-US" sz="1200" b="1">
                <a:solidFill>
                  <a:srgbClr val="002854"/>
                </a:solidFill>
                <a:latin typeface="+mn-lt"/>
                <a:cs typeface="Aptos"/>
              </a:rPr>
              <a:t>  Kentucky permits AI use, with approval, disclosure, and a human accountable for the result.</a:t>
            </a:r>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6</a:t>
            </a:fld>
            <a:endParaRPr lang="en-US"/>
          </a:p>
        </p:txBody>
      </p:sp>
    </p:spTree>
    <p:extLst>
      <p:ext uri="{BB962C8B-B14F-4D97-AF65-F5344CB8AC3E}">
        <p14:creationId xmlns:p14="http://schemas.microsoft.com/office/powerpoint/2010/main" val="2298425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pPr marL="171450" indent="-171450">
              <a:buFontTx/>
              <a:buChar char="-"/>
            </a:pPr>
            <a:r>
              <a:rPr lang="en-US"/>
              <a:t>Copilot – Microsoft’s AI solution -&gt; Available across the entire Microsoft ecosystem (Windows, Office, Edge, web services, etc.)</a:t>
            </a:r>
          </a:p>
          <a:p>
            <a:pPr marL="171450" indent="-171450">
              <a:buFontTx/>
              <a:buChar char="-"/>
            </a:pPr>
            <a:r>
              <a:rPr lang="en-US"/>
              <a:t>AI tool that most people likely have immediate access to both personally and professionally (though your organization may of course be different)</a:t>
            </a:r>
          </a:p>
        </p:txBody>
      </p:sp>
      <p:sp>
        <p:nvSpPr>
          <p:cNvPr id="4" name="Slide Number Placeholder 3"/>
          <p:cNvSpPr>
            <a:spLocks noGrp="1"/>
          </p:cNvSpPr>
          <p:nvPr>
            <p:ph type="sldNum" sz="quarter" idx="5"/>
          </p:nvPr>
        </p:nvSpPr>
        <p:spPr/>
        <p:txBody>
          <a:bodyPr/>
          <a:lstStyle/>
          <a:p>
            <a:fld id="{EE069C67-C8EC-4F21-89C1-21041AA62708}" type="slidenum">
              <a:rPr lang="en-US" smtClean="0"/>
              <a:t>7</a:t>
            </a:fld>
            <a:endParaRPr lang="en-US"/>
          </a:p>
        </p:txBody>
      </p:sp>
    </p:spTree>
    <p:extLst>
      <p:ext uri="{BB962C8B-B14F-4D97-AF65-F5344CB8AC3E}">
        <p14:creationId xmlns:p14="http://schemas.microsoft.com/office/powerpoint/2010/main" val="3538777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8</a:t>
            </a:fld>
            <a:endParaRPr lang="en-US"/>
          </a:p>
        </p:txBody>
      </p:sp>
    </p:spTree>
    <p:extLst>
      <p:ext uri="{BB962C8B-B14F-4D97-AF65-F5344CB8AC3E}">
        <p14:creationId xmlns:p14="http://schemas.microsoft.com/office/powerpoint/2010/main" val="3945975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9</a:t>
            </a:fld>
            <a:endParaRPr lang="en-US"/>
          </a:p>
        </p:txBody>
      </p:sp>
    </p:spTree>
    <p:extLst>
      <p:ext uri="{BB962C8B-B14F-4D97-AF65-F5344CB8AC3E}">
        <p14:creationId xmlns:p14="http://schemas.microsoft.com/office/powerpoint/2010/main" val="412925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10</a:t>
            </a:fld>
            <a:endParaRPr lang="en-US"/>
          </a:p>
        </p:txBody>
      </p:sp>
    </p:spTree>
    <p:extLst>
      <p:ext uri="{BB962C8B-B14F-4D97-AF65-F5344CB8AC3E}">
        <p14:creationId xmlns:p14="http://schemas.microsoft.com/office/powerpoint/2010/main" val="4026211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11</a:t>
            </a:fld>
            <a:endParaRPr lang="en-US"/>
          </a:p>
        </p:txBody>
      </p:sp>
    </p:spTree>
    <p:extLst>
      <p:ext uri="{BB962C8B-B14F-4D97-AF65-F5344CB8AC3E}">
        <p14:creationId xmlns:p14="http://schemas.microsoft.com/office/powerpoint/2010/main" val="4201247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12</a:t>
            </a:fld>
            <a:endParaRPr lang="en-US"/>
          </a:p>
        </p:txBody>
      </p:sp>
    </p:spTree>
    <p:extLst>
      <p:ext uri="{BB962C8B-B14F-4D97-AF65-F5344CB8AC3E}">
        <p14:creationId xmlns:p14="http://schemas.microsoft.com/office/powerpoint/2010/main" val="3085075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13</a:t>
            </a:fld>
            <a:endParaRPr lang="en-US"/>
          </a:p>
        </p:txBody>
      </p:sp>
    </p:spTree>
    <p:extLst>
      <p:ext uri="{BB962C8B-B14F-4D97-AF65-F5344CB8AC3E}">
        <p14:creationId xmlns:p14="http://schemas.microsoft.com/office/powerpoint/2010/main" val="1675414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14</a:t>
            </a:fld>
            <a:endParaRPr lang="en-US"/>
          </a:p>
        </p:txBody>
      </p:sp>
    </p:spTree>
    <p:extLst>
      <p:ext uri="{BB962C8B-B14F-4D97-AF65-F5344CB8AC3E}">
        <p14:creationId xmlns:p14="http://schemas.microsoft.com/office/powerpoint/2010/main" val="3890107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r>
              <a:rPr lang="en-US"/>
              <a:t>Enterprise Data Protection:</a:t>
            </a:r>
          </a:p>
          <a:p>
            <a:pPr marL="171450" indent="-171450">
              <a:buFontTx/>
              <a:buChar char="-"/>
            </a:pPr>
            <a:r>
              <a:rPr lang="en-US"/>
              <a:t>Your prompts and files stay within your “tenant” (your organization-specific file system/share)</a:t>
            </a:r>
          </a:p>
          <a:p>
            <a:pPr marL="171450" indent="-171450">
              <a:buFontTx/>
              <a:buChar char="-"/>
            </a:pPr>
            <a:r>
              <a:rPr lang="en-US"/>
              <a:t>Your prompts and data ARE NOT used to train AI models – keeps your information private and unable to be extracted from the next model release</a:t>
            </a:r>
          </a:p>
        </p:txBody>
      </p:sp>
      <p:sp>
        <p:nvSpPr>
          <p:cNvPr id="4" name="Slide Number Placeholder 3"/>
          <p:cNvSpPr>
            <a:spLocks noGrp="1"/>
          </p:cNvSpPr>
          <p:nvPr>
            <p:ph type="sldNum" sz="quarter" idx="5"/>
          </p:nvPr>
        </p:nvSpPr>
        <p:spPr/>
        <p:txBody>
          <a:bodyPr/>
          <a:lstStyle/>
          <a:p>
            <a:fld id="{EE069C67-C8EC-4F21-89C1-21041AA62708}" type="slidenum">
              <a:rPr lang="en-US" smtClean="0"/>
              <a:t>15</a:t>
            </a:fld>
            <a:endParaRPr lang="en-US"/>
          </a:p>
        </p:txBody>
      </p:sp>
    </p:spTree>
    <p:extLst>
      <p:ext uri="{BB962C8B-B14F-4D97-AF65-F5344CB8AC3E}">
        <p14:creationId xmlns:p14="http://schemas.microsoft.com/office/powerpoint/2010/main" val="3405679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r>
              <a:rPr lang="en-US"/>
              <a:t>- Green Shield is your indicator when working with Microsoft’s AI tools (Copilot)</a:t>
            </a:r>
          </a:p>
        </p:txBody>
      </p:sp>
      <p:sp>
        <p:nvSpPr>
          <p:cNvPr id="4" name="Slide Number Placeholder 3"/>
          <p:cNvSpPr>
            <a:spLocks noGrp="1"/>
          </p:cNvSpPr>
          <p:nvPr>
            <p:ph type="sldNum" sz="quarter" idx="5"/>
          </p:nvPr>
        </p:nvSpPr>
        <p:spPr/>
        <p:txBody>
          <a:bodyPr/>
          <a:lstStyle/>
          <a:p>
            <a:fld id="{EE069C67-C8EC-4F21-89C1-21041AA62708}" type="slidenum">
              <a:rPr lang="en-US" smtClean="0"/>
              <a:t>16</a:t>
            </a:fld>
            <a:endParaRPr lang="en-US"/>
          </a:p>
        </p:txBody>
      </p:sp>
    </p:spTree>
    <p:extLst>
      <p:ext uri="{BB962C8B-B14F-4D97-AF65-F5344CB8AC3E}">
        <p14:creationId xmlns:p14="http://schemas.microsoft.com/office/powerpoint/2010/main" val="1994070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pPr marL="171450" indent="-171450">
              <a:buFontTx/>
              <a:buChar char="-"/>
            </a:pPr>
            <a:r>
              <a:rPr lang="en-US"/>
              <a:t>Ways to use Copilot:</a:t>
            </a:r>
          </a:p>
          <a:p>
            <a:pPr marL="628650" lvl="1" indent="-171450">
              <a:buFontTx/>
              <a:buChar char="-"/>
            </a:pPr>
            <a:r>
              <a:rPr lang="en-US"/>
              <a:t>Draft and search for emails and other files</a:t>
            </a:r>
          </a:p>
          <a:p>
            <a:pPr marL="628650" lvl="1" indent="-171450">
              <a:buFontTx/>
              <a:buChar char="-"/>
            </a:pPr>
            <a:r>
              <a:rPr lang="en-US"/>
              <a:t>Build formulas/sheets/slides</a:t>
            </a:r>
          </a:p>
          <a:p>
            <a:pPr marL="628650" lvl="1" indent="-171450">
              <a:buFontTx/>
              <a:buChar char="-"/>
            </a:pPr>
            <a:endParaRPr lang="en-US"/>
          </a:p>
          <a:p>
            <a:pPr marL="171450" lvl="0" indent="-171450">
              <a:buFontTx/>
              <a:buChar char="-"/>
            </a:pPr>
            <a:r>
              <a:rPr lang="en-US"/>
              <a:t>Here’s the secret:</a:t>
            </a:r>
          </a:p>
          <a:p>
            <a:pPr marL="628650" lvl="1" indent="-171450">
              <a:buFontTx/>
              <a:buChar char="-"/>
            </a:pPr>
            <a:r>
              <a:rPr lang="en-US"/>
              <a:t>COPILOT isn’t just a single model. It’s a harness that can use ChatGPT or Anthropic models, are your discretion. Use the best model for the job.</a:t>
            </a:r>
          </a:p>
          <a:p>
            <a:pPr marL="171450" lvl="0" indent="-171450">
              <a:buFontTx/>
              <a:buChar char="-"/>
            </a:pPr>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17</a:t>
            </a:fld>
            <a:endParaRPr lang="en-US"/>
          </a:p>
        </p:txBody>
      </p:sp>
    </p:spTree>
    <p:extLst>
      <p:ext uri="{BB962C8B-B14F-4D97-AF65-F5344CB8AC3E}">
        <p14:creationId xmlns:p14="http://schemas.microsoft.com/office/powerpoint/2010/main" val="4232470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PROMPT: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Create a brief description of Microsoft Copilot and how it can help transportation officials do their jobs</a:t>
            </a:r>
          </a:p>
          <a:p>
            <a:endParaRPr lang="en-US"/>
          </a:p>
          <a:p>
            <a:endParaRPr lang="en-US"/>
          </a:p>
          <a:p>
            <a:r>
              <a:rPr lang="en-US"/>
              <a:t>RESPONSE:</a:t>
            </a:r>
          </a:p>
          <a:p>
            <a:endParaRPr lang="en-US"/>
          </a:p>
          <a:p>
            <a:r>
              <a:rPr lang="en-US" sz="1200" b="1" i="0" kern="1200">
                <a:solidFill>
                  <a:schemeClr val="tx1"/>
                </a:solidFill>
                <a:effectLst/>
                <a:latin typeface="+mn-lt"/>
                <a:ea typeface="+mn-ea"/>
                <a:cs typeface="+mn-cs"/>
              </a:rPr>
              <a:t>Microsoft Copilot</a:t>
            </a:r>
            <a:r>
              <a:rPr lang="en-US" sz="1200" b="0" i="0" kern="1200">
                <a:solidFill>
                  <a:schemeClr val="tx1"/>
                </a:solidFill>
                <a:effectLst/>
                <a:latin typeface="+mn-lt"/>
                <a:ea typeface="+mn-ea"/>
                <a:cs typeface="+mn-cs"/>
              </a:rPr>
              <a:t> is an AI-powered assistant that works within Microsoft 365 applications such as Outlook, Teams, Word, Excel, and PowerPoint. It uses advanced AI along with organizational data that users have permission to access to help answer questions, summarize information, generate content, analyze data, and automate routine tasks. </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How Microsoft Copilot Can Help Transportation Officials</a:t>
            </a:r>
          </a:p>
          <a:p>
            <a:r>
              <a:rPr lang="en-US" sz="1200" b="0" i="0" kern="1200">
                <a:solidFill>
                  <a:schemeClr val="tx1"/>
                </a:solidFill>
                <a:effectLst/>
                <a:latin typeface="+mn-lt"/>
                <a:ea typeface="+mn-ea"/>
                <a:cs typeface="+mn-cs"/>
              </a:rPr>
              <a:t>Transportation agencies manage large amounts of data, documents, plans, emails, and stakeholder communications. Microsoft Copilot can help by:</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	- Reducing administrative workload</a:t>
            </a:r>
            <a:r>
              <a:rPr lang="en-US" sz="1200" b="0" i="0" kern="1200">
                <a:solidFill>
                  <a:schemeClr val="tx1"/>
                </a:solidFill>
                <a:effectLst/>
                <a:latin typeface="+mn-lt"/>
                <a:ea typeface="+mn-ea"/>
                <a:cs typeface="+mn-cs"/>
              </a:rPr>
              <a:t> by drafting emails, meeting notes, reports, and presentations. </a:t>
            </a:r>
          </a:p>
          <a:p>
            <a:r>
              <a:rPr lang="en-US" sz="1200" b="1" i="0" kern="1200">
                <a:solidFill>
                  <a:schemeClr val="tx1"/>
                </a:solidFill>
                <a:effectLst/>
                <a:latin typeface="+mn-lt"/>
                <a:ea typeface="+mn-ea"/>
                <a:cs typeface="+mn-cs"/>
              </a:rPr>
              <a:t>	- Improving decision-making</a:t>
            </a:r>
            <a:r>
              <a:rPr lang="en-US" sz="1200" b="0" i="0" kern="1200">
                <a:solidFill>
                  <a:schemeClr val="tx1"/>
                </a:solidFill>
                <a:effectLst/>
                <a:latin typeface="+mn-lt"/>
                <a:ea typeface="+mn-ea"/>
                <a:cs typeface="+mn-cs"/>
              </a:rPr>
              <a:t> by quickly analyzing spreadsheets, project data, budgets, and performance metrics.</a:t>
            </a:r>
          </a:p>
          <a:p>
            <a:r>
              <a:rPr lang="en-US" sz="1200" b="1" i="0" kern="1200">
                <a:solidFill>
                  <a:schemeClr val="tx1"/>
                </a:solidFill>
                <a:effectLst/>
                <a:latin typeface="+mn-lt"/>
                <a:ea typeface="+mn-ea"/>
                <a:cs typeface="+mn-cs"/>
              </a:rPr>
              <a:t>	- Enhancing collaboration</a:t>
            </a:r>
            <a:r>
              <a:rPr lang="en-US" sz="1200" b="0" i="0" kern="1200">
                <a:solidFill>
                  <a:schemeClr val="tx1"/>
                </a:solidFill>
                <a:effectLst/>
                <a:latin typeface="+mn-lt"/>
                <a:ea typeface="+mn-ea"/>
                <a:cs typeface="+mn-cs"/>
              </a:rPr>
              <a:t> by summarizing Teams meetings, tracking action items, and helping staff stay aligned across departments and projects.</a:t>
            </a:r>
          </a:p>
          <a:p>
            <a:r>
              <a:rPr lang="en-US" sz="1200" b="1" i="0" kern="1200">
                <a:solidFill>
                  <a:schemeClr val="tx1"/>
                </a:solidFill>
                <a:effectLst/>
                <a:latin typeface="+mn-lt"/>
                <a:ea typeface="+mn-ea"/>
                <a:cs typeface="+mn-cs"/>
              </a:rPr>
              <a:t>	- Accelerating project delivery</a:t>
            </a:r>
            <a:r>
              <a:rPr lang="en-US" sz="1200" b="0" i="0" kern="1200">
                <a:solidFill>
                  <a:schemeClr val="tx1"/>
                </a:solidFill>
                <a:effectLst/>
                <a:latin typeface="+mn-lt"/>
                <a:ea typeface="+mn-ea"/>
                <a:cs typeface="+mn-cs"/>
              </a:rPr>
              <a:t> by helping prepare project documentation, review specifications, and generate first drafts of technical reports.</a:t>
            </a:r>
          </a:p>
          <a:p>
            <a:r>
              <a:rPr lang="en-US" sz="1200" b="1" i="0" kern="1200">
                <a:solidFill>
                  <a:schemeClr val="tx1"/>
                </a:solidFill>
                <a:effectLst/>
                <a:latin typeface="+mn-lt"/>
                <a:ea typeface="+mn-ea"/>
                <a:cs typeface="+mn-cs"/>
              </a:rPr>
              <a:t>	- Improving information access</a:t>
            </a:r>
            <a:r>
              <a:rPr lang="en-US" sz="1200" b="0" i="0" kern="1200">
                <a:solidFill>
                  <a:schemeClr val="tx1"/>
                </a:solidFill>
                <a:effectLst/>
                <a:latin typeface="+mn-lt"/>
                <a:ea typeface="+mn-ea"/>
                <a:cs typeface="+mn-cs"/>
              </a:rPr>
              <a:t> by allowing staff to ask questions in natural language and quickly find relevant files, policies, standards, and project information. </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In summary:</a:t>
            </a:r>
            <a:r>
              <a:rPr lang="en-US" sz="1200" b="0" i="0" kern="1200">
                <a:solidFill>
                  <a:schemeClr val="tx1"/>
                </a:solidFill>
                <a:effectLst/>
                <a:latin typeface="+mn-lt"/>
                <a:ea typeface="+mn-ea"/>
                <a:cs typeface="+mn-cs"/>
              </a:rPr>
              <a:t> Microsoft Copilot acts as a digital assistant that helps transportation officials spend less time searching for information and completing routine tasks, allowing them to focus more on planning, infrastructure delivery, safety, and serving the public.</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18</a:t>
            </a:fld>
            <a:endParaRPr lang="en-US"/>
          </a:p>
        </p:txBody>
      </p:sp>
    </p:spTree>
    <p:extLst>
      <p:ext uri="{BB962C8B-B14F-4D97-AF65-F5344CB8AC3E}">
        <p14:creationId xmlns:p14="http://schemas.microsoft.com/office/powerpoint/2010/main" val="3592375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r>
              <a:rPr lang="en-US"/>
              <a:t>The main Foundation models in the market</a:t>
            </a:r>
          </a:p>
          <a:p>
            <a:r>
              <a:rPr lang="en-US"/>
              <a:t>- A foundation model is one of the industry leading/cutting edge models from the leading AI companies. Pushes the technology and the markets forward. More capable.</a:t>
            </a:r>
          </a:p>
        </p:txBody>
      </p:sp>
      <p:sp>
        <p:nvSpPr>
          <p:cNvPr id="4" name="Slide Number Placeholder 3"/>
          <p:cNvSpPr>
            <a:spLocks noGrp="1"/>
          </p:cNvSpPr>
          <p:nvPr>
            <p:ph type="sldNum" sz="quarter" idx="5"/>
          </p:nvPr>
        </p:nvSpPr>
        <p:spPr/>
        <p:txBody>
          <a:bodyPr/>
          <a:lstStyle/>
          <a:p>
            <a:fld id="{EE069C67-C8EC-4F21-89C1-21041AA62708}" type="slidenum">
              <a:rPr lang="en-US" smtClean="0"/>
              <a:t>19</a:t>
            </a:fld>
            <a:endParaRPr lang="en-US"/>
          </a:p>
        </p:txBody>
      </p:sp>
    </p:spTree>
    <p:extLst>
      <p:ext uri="{BB962C8B-B14F-4D97-AF65-F5344CB8AC3E}">
        <p14:creationId xmlns:p14="http://schemas.microsoft.com/office/powerpoint/2010/main" val="999124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20</a:t>
            </a:fld>
            <a:endParaRPr lang="en-US"/>
          </a:p>
        </p:txBody>
      </p:sp>
    </p:spTree>
    <p:extLst>
      <p:ext uri="{BB962C8B-B14F-4D97-AF65-F5344CB8AC3E}">
        <p14:creationId xmlns:p14="http://schemas.microsoft.com/office/powerpoint/2010/main" val="3354652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21</a:t>
            </a:fld>
            <a:endParaRPr lang="en-US"/>
          </a:p>
        </p:txBody>
      </p:sp>
    </p:spTree>
    <p:extLst>
      <p:ext uri="{BB962C8B-B14F-4D97-AF65-F5344CB8AC3E}">
        <p14:creationId xmlns:p14="http://schemas.microsoft.com/office/powerpoint/2010/main" val="1465781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 Need to have a login</a:t>
            </a:r>
          </a:p>
        </p:txBody>
      </p:sp>
      <p:sp>
        <p:nvSpPr>
          <p:cNvPr id="4" name="Slide Number Placeholder 3"/>
          <p:cNvSpPr>
            <a:spLocks noGrp="1"/>
          </p:cNvSpPr>
          <p:nvPr>
            <p:ph type="sldNum" sz="quarter" idx="5"/>
          </p:nvPr>
        </p:nvSpPr>
        <p:spPr/>
        <p:txBody>
          <a:bodyPr/>
          <a:lstStyle/>
          <a:p>
            <a:fld id="{EE069C67-C8EC-4F21-89C1-21041AA62708}" type="slidenum">
              <a:rPr lang="en-US" smtClean="0"/>
              <a:t>22</a:t>
            </a:fld>
            <a:endParaRPr lang="en-US"/>
          </a:p>
        </p:txBody>
      </p:sp>
    </p:spTree>
    <p:extLst>
      <p:ext uri="{BB962C8B-B14F-4D97-AF65-F5344CB8AC3E}">
        <p14:creationId xmlns:p14="http://schemas.microsoft.com/office/powerpoint/2010/main" val="42614533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pPr marL="171450" indent="-171450">
              <a:buFontTx/>
              <a:buChar char="-"/>
            </a:pPr>
            <a:r>
              <a:rPr lang="en-US"/>
              <a:t>A major use case in engineering for the foundation models is code creation</a:t>
            </a:r>
          </a:p>
          <a:p>
            <a:pPr marL="628650" lvl="1" indent="-171450">
              <a:buFontTx/>
              <a:buChar char="-"/>
            </a:pPr>
            <a:r>
              <a:rPr lang="en-US"/>
              <a:t>Each company has their own version of powerful coding agents -&gt; experts at writing code</a:t>
            </a:r>
          </a:p>
          <a:p>
            <a:pPr marL="171450" lvl="0" indent="-171450">
              <a:buFontTx/>
              <a:buChar char="-"/>
            </a:pPr>
            <a:r>
              <a:rPr lang="en-US"/>
              <a:t>Each company also provides Enterprise Protections at a price</a:t>
            </a:r>
          </a:p>
          <a:p>
            <a:pPr marL="628650" lvl="1" indent="-171450">
              <a:buFontTx/>
              <a:buChar char="-"/>
            </a:pPr>
            <a:r>
              <a:rPr lang="en-US"/>
              <a:t>Bespoke workflow. Would need to purchase for EACH model</a:t>
            </a:r>
          </a:p>
          <a:p>
            <a:pPr marL="628650" lvl="1" indent="-171450">
              <a:buFontTx/>
              <a:buChar char="-"/>
            </a:pPr>
            <a:endParaRPr lang="en-US"/>
          </a:p>
          <a:p>
            <a:pPr marL="171450" lvl="0" indent="-171450">
              <a:buFontTx/>
              <a:buChar char="-"/>
            </a:pPr>
            <a:r>
              <a:rPr lang="en-US"/>
              <a:t>Copilot Enterprise Protection: Applies to ALL the models you’re using w/in Copilot. Doesn’t extend to the Model providers own AI interface platforms.</a:t>
            </a:r>
          </a:p>
        </p:txBody>
      </p:sp>
      <p:sp>
        <p:nvSpPr>
          <p:cNvPr id="4" name="Slide Number Placeholder 3"/>
          <p:cNvSpPr>
            <a:spLocks noGrp="1"/>
          </p:cNvSpPr>
          <p:nvPr>
            <p:ph type="sldNum" sz="quarter" idx="5"/>
          </p:nvPr>
        </p:nvSpPr>
        <p:spPr/>
        <p:txBody>
          <a:bodyPr/>
          <a:lstStyle/>
          <a:p>
            <a:fld id="{EE069C67-C8EC-4F21-89C1-21041AA62708}" type="slidenum">
              <a:rPr lang="en-US" smtClean="0"/>
              <a:t>23</a:t>
            </a:fld>
            <a:endParaRPr lang="en-US"/>
          </a:p>
        </p:txBody>
      </p:sp>
    </p:spTree>
    <p:extLst>
      <p:ext uri="{BB962C8B-B14F-4D97-AF65-F5344CB8AC3E}">
        <p14:creationId xmlns:p14="http://schemas.microsoft.com/office/powerpoint/2010/main" val="1113513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r>
              <a:rPr lang="en-US"/>
              <a:t>COMMON PITFALLS</a:t>
            </a:r>
          </a:p>
          <a:p>
            <a:endParaRPr lang="en-US"/>
          </a:p>
          <a:p>
            <a:pPr marL="228600" indent="-228600">
              <a:buFontTx/>
              <a:buAutoNum type="arabicPeriod"/>
            </a:pPr>
            <a:r>
              <a:rPr lang="en-US"/>
              <a:t>Confident responses that are incorrect. Even when repeatedly asked to check/verify.</a:t>
            </a:r>
          </a:p>
          <a:p>
            <a:pPr marL="457200" lvl="1" indent="0">
              <a:buFontTx/>
              <a:buNone/>
            </a:pPr>
            <a:r>
              <a:rPr lang="en-US"/>
              <a:t>- Verify information independently. Provide concrete references explaining what is incorrect. Start a new chat</a:t>
            </a:r>
          </a:p>
          <a:p>
            <a:pPr marL="685800" lvl="1" indent="-228600">
              <a:buFontTx/>
              <a:buAutoNum type="arabicPeriod"/>
            </a:pPr>
            <a:endParaRPr lang="en-US"/>
          </a:p>
          <a:p>
            <a:pPr marL="228600" indent="-228600">
              <a:buFontTx/>
              <a:buAutoNum type="arabicPeriod"/>
            </a:pPr>
            <a:r>
              <a:rPr lang="en-US"/>
              <a:t>Using Sensitive data outside of an Enterprise Protection environment</a:t>
            </a:r>
          </a:p>
          <a:p>
            <a:pPr marL="457200" lvl="1" indent="0">
              <a:buFontTx/>
              <a:buNone/>
            </a:pPr>
            <a:r>
              <a:rPr lang="en-US"/>
              <a:t>- Use Enterprise Protection only</a:t>
            </a:r>
          </a:p>
          <a:p>
            <a:pPr marL="685800" lvl="1" indent="-228600">
              <a:buFontTx/>
              <a:buAutoNum type="arabicPeriod"/>
            </a:pPr>
            <a:endParaRPr lang="en-US"/>
          </a:p>
          <a:p>
            <a:pPr marL="228600" indent="-228600">
              <a:buFontTx/>
              <a:buAutoNum type="arabicPeriod"/>
            </a:pPr>
            <a:r>
              <a:rPr lang="en-US"/>
              <a:t>Trusting output without reviewing it for accuracy/completeness first</a:t>
            </a:r>
          </a:p>
          <a:p>
            <a:pPr marL="457200" lvl="1" indent="0">
              <a:buFontTx/>
              <a:buNone/>
            </a:pPr>
            <a:r>
              <a:rPr lang="en-US"/>
              <a:t>- Treat AI Output as a first draft</a:t>
            </a:r>
          </a:p>
          <a:p>
            <a:pPr marL="685800" lvl="1" indent="-228600">
              <a:buFontTx/>
              <a:buAutoNum type="arabicPeriod"/>
            </a:pPr>
            <a:endParaRPr lang="en-US"/>
          </a:p>
          <a:p>
            <a:pPr marL="228600" lvl="0" indent="-228600">
              <a:buFontTx/>
              <a:buAutoNum type="arabicPeriod"/>
            </a:pPr>
            <a:r>
              <a:rPr lang="en-US"/>
              <a:t>Missing Context and stale knowledge -&gt; Generic answers, missing outputs, not providing artifacts (PDFs, documents, images) when requested.</a:t>
            </a:r>
          </a:p>
          <a:p>
            <a:pPr marL="457200" lvl="1" indent="0">
              <a:buFontTx/>
              <a:buNone/>
            </a:pPr>
            <a:r>
              <a:rPr lang="en-US"/>
              <a:t>- Start a new chat</a:t>
            </a:r>
          </a:p>
          <a:p>
            <a:pPr marL="228600" lvl="0" indent="-228600">
              <a:buFontTx/>
              <a:buAutoNum type="arabicPeriod"/>
            </a:pPr>
            <a:endParaRPr lang="en-US"/>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24</a:t>
            </a:fld>
            <a:endParaRPr lang="en-US"/>
          </a:p>
        </p:txBody>
      </p:sp>
    </p:spTree>
    <p:extLst>
      <p:ext uri="{BB962C8B-B14F-4D97-AF65-F5344CB8AC3E}">
        <p14:creationId xmlns:p14="http://schemas.microsoft.com/office/powerpoint/2010/main" val="825613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r>
              <a:rPr lang="en-US"/>
              <a:t>What we say and don’t say to the model matters</a:t>
            </a:r>
          </a:p>
        </p:txBody>
      </p:sp>
      <p:sp>
        <p:nvSpPr>
          <p:cNvPr id="4" name="Slide Number Placeholder 3"/>
          <p:cNvSpPr>
            <a:spLocks noGrp="1"/>
          </p:cNvSpPr>
          <p:nvPr>
            <p:ph type="sldNum" sz="quarter" idx="5"/>
          </p:nvPr>
        </p:nvSpPr>
        <p:spPr/>
        <p:txBody>
          <a:bodyPr/>
          <a:lstStyle/>
          <a:p>
            <a:fld id="{EE069C67-C8EC-4F21-89C1-21041AA62708}" type="slidenum">
              <a:rPr lang="en-US" smtClean="0"/>
              <a:t>25</a:t>
            </a:fld>
            <a:endParaRPr lang="en-US"/>
          </a:p>
        </p:txBody>
      </p:sp>
    </p:spTree>
    <p:extLst>
      <p:ext uri="{BB962C8B-B14F-4D97-AF65-F5344CB8AC3E}">
        <p14:creationId xmlns:p14="http://schemas.microsoft.com/office/powerpoint/2010/main" val="6135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pPr marL="228600" indent="-228600">
              <a:buAutoNum type="arabicPeriod"/>
            </a:pPr>
            <a:r>
              <a:rPr lang="en-US"/>
              <a:t>Less is more -&gt; Keep prompts short but specific</a:t>
            </a:r>
          </a:p>
          <a:p>
            <a:pPr marL="228600" indent="-228600">
              <a:buAutoNum type="arabicPeriod"/>
            </a:pPr>
            <a:r>
              <a:rPr lang="en-US"/>
              <a:t>Cut the filler -&gt; use focused words, avoid non-descriptive text</a:t>
            </a:r>
          </a:p>
          <a:p>
            <a:pPr marL="228600" indent="-228600">
              <a:buAutoNum type="arabicPeriod"/>
            </a:pPr>
            <a:r>
              <a:rPr lang="en-US"/>
              <a:t>Be task-specific – Focus on clear task, “change a single variable”, don’t get too broad</a:t>
            </a:r>
          </a:p>
          <a:p>
            <a:pPr marL="228600" indent="-228600">
              <a:buAutoNum type="arabicPeriod"/>
            </a:pPr>
            <a:r>
              <a:rPr lang="en-US"/>
              <a:t>Despite its appearance, it is not like chatting/texting with a friend. It’s using probabilistic word choice based on the patterns available in it’s training data.</a:t>
            </a:r>
          </a:p>
        </p:txBody>
      </p:sp>
      <p:sp>
        <p:nvSpPr>
          <p:cNvPr id="4" name="Slide Number Placeholder 3"/>
          <p:cNvSpPr>
            <a:spLocks noGrp="1"/>
          </p:cNvSpPr>
          <p:nvPr>
            <p:ph type="sldNum" sz="quarter" idx="5"/>
          </p:nvPr>
        </p:nvSpPr>
        <p:spPr/>
        <p:txBody>
          <a:bodyPr/>
          <a:lstStyle/>
          <a:p>
            <a:fld id="{EE069C67-C8EC-4F21-89C1-21041AA62708}" type="slidenum">
              <a:rPr lang="en-US" smtClean="0"/>
              <a:t>26</a:t>
            </a:fld>
            <a:endParaRPr lang="en-US"/>
          </a:p>
        </p:txBody>
      </p:sp>
    </p:spTree>
    <p:extLst>
      <p:ext uri="{BB962C8B-B14F-4D97-AF65-F5344CB8AC3E}">
        <p14:creationId xmlns:p14="http://schemas.microsoft.com/office/powerpoint/2010/main" val="2713138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pPr marL="171450" indent="-171450">
              <a:buFontTx/>
              <a:buChar char="-"/>
            </a:pPr>
            <a:r>
              <a:rPr lang="en-US"/>
              <a:t>Save what works</a:t>
            </a:r>
          </a:p>
          <a:p>
            <a:pPr marL="628650" lvl="1" indent="-171450">
              <a:buFontTx/>
              <a:buChar char="-"/>
            </a:pPr>
            <a:r>
              <a:rPr lang="en-US"/>
              <a:t>Most provides track the chats, but if you do enough it gets hard to parse</a:t>
            </a:r>
          </a:p>
          <a:p>
            <a:pPr marL="628650" lvl="1" indent="-171450">
              <a:buFontTx/>
              <a:buChar char="-"/>
            </a:pPr>
            <a:r>
              <a:rPr lang="en-US"/>
              <a:t>Keeping your own documentation of useful prompts makes it much faster to find and reuse what you need</a:t>
            </a:r>
          </a:p>
          <a:p>
            <a:pPr marL="628650" lvl="1" indent="-171450">
              <a:buFontTx/>
              <a:buChar char="-"/>
            </a:pPr>
            <a:endParaRPr lang="en-US"/>
          </a:p>
          <a:p>
            <a:pPr marL="171450" lvl="0" indent="-171450">
              <a:buFontTx/>
              <a:buChar char="-"/>
            </a:pPr>
            <a:r>
              <a:rPr lang="en-US"/>
              <a:t>The same input will not always yield the same output: “What is the capital of France?” Paris 94% of the time (ChatGPT 3.5)</a:t>
            </a:r>
          </a:p>
        </p:txBody>
      </p:sp>
      <p:sp>
        <p:nvSpPr>
          <p:cNvPr id="4" name="Slide Number Placeholder 3"/>
          <p:cNvSpPr>
            <a:spLocks noGrp="1"/>
          </p:cNvSpPr>
          <p:nvPr>
            <p:ph type="sldNum" sz="quarter" idx="5"/>
          </p:nvPr>
        </p:nvSpPr>
        <p:spPr/>
        <p:txBody>
          <a:bodyPr/>
          <a:lstStyle/>
          <a:p>
            <a:fld id="{EE069C67-C8EC-4F21-89C1-21041AA62708}" type="slidenum">
              <a:rPr lang="en-US" smtClean="0"/>
              <a:t>27</a:t>
            </a:fld>
            <a:endParaRPr lang="en-US"/>
          </a:p>
        </p:txBody>
      </p:sp>
    </p:spTree>
    <p:extLst>
      <p:ext uri="{BB962C8B-B14F-4D97-AF65-F5344CB8AC3E}">
        <p14:creationId xmlns:p14="http://schemas.microsoft.com/office/powerpoint/2010/main" val="13322829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pPr marL="171450" indent="-171450">
              <a:buFontTx/>
              <a:buChar char="-"/>
            </a:pPr>
            <a:r>
              <a:rPr lang="en-US"/>
              <a:t>Prompting pitfalls similar to overall AI use pitfalls</a:t>
            </a:r>
          </a:p>
          <a:p>
            <a:pPr marL="171450" indent="-171450">
              <a:buFontTx/>
              <a:buChar char="-"/>
            </a:pPr>
            <a:endParaRPr lang="en-US"/>
          </a:p>
          <a:p>
            <a:pPr marL="171450" indent="-171450">
              <a:buFontTx/>
              <a:buChar char="-"/>
            </a:pPr>
            <a:r>
              <a:rPr lang="en-US"/>
              <a:t>Too broad (be specific)</a:t>
            </a:r>
          </a:p>
          <a:p>
            <a:pPr marL="171450" indent="-171450">
              <a:buFontTx/>
              <a:buChar char="-"/>
            </a:pPr>
            <a:r>
              <a:rPr lang="en-US"/>
              <a:t>Too chatty (be succinct)</a:t>
            </a:r>
          </a:p>
          <a:p>
            <a:pPr marL="171450" indent="-171450">
              <a:buFontTx/>
              <a:buChar char="-"/>
            </a:pPr>
            <a:r>
              <a:rPr lang="en-US"/>
              <a:t>Too vague (be descriptive)</a:t>
            </a:r>
          </a:p>
          <a:p>
            <a:pPr marL="171450" indent="-171450">
              <a:buFontTx/>
              <a:buChar char="-"/>
            </a:pPr>
            <a:r>
              <a:rPr lang="en-US"/>
              <a:t>Expecting sameness (don’t. Expect SIMILAR results)</a:t>
            </a:r>
          </a:p>
        </p:txBody>
      </p:sp>
      <p:sp>
        <p:nvSpPr>
          <p:cNvPr id="4" name="Slide Number Placeholder 3"/>
          <p:cNvSpPr>
            <a:spLocks noGrp="1"/>
          </p:cNvSpPr>
          <p:nvPr>
            <p:ph type="sldNum" sz="quarter" idx="5"/>
          </p:nvPr>
        </p:nvSpPr>
        <p:spPr/>
        <p:txBody>
          <a:bodyPr/>
          <a:lstStyle/>
          <a:p>
            <a:fld id="{EE069C67-C8EC-4F21-89C1-21041AA62708}" type="slidenum">
              <a:rPr lang="en-US" smtClean="0"/>
              <a:t>28</a:t>
            </a:fld>
            <a:endParaRPr lang="en-US"/>
          </a:p>
        </p:txBody>
      </p:sp>
    </p:spTree>
    <p:extLst>
      <p:ext uri="{BB962C8B-B14F-4D97-AF65-F5344CB8AC3E}">
        <p14:creationId xmlns:p14="http://schemas.microsoft.com/office/powerpoint/2010/main" val="2149027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29</a:t>
            </a:fld>
            <a:endParaRPr lang="en-US"/>
          </a:p>
        </p:txBody>
      </p:sp>
    </p:spTree>
    <p:extLst>
      <p:ext uri="{BB962C8B-B14F-4D97-AF65-F5344CB8AC3E}">
        <p14:creationId xmlns:p14="http://schemas.microsoft.com/office/powerpoint/2010/main" val="925898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endParaRPr lang="en-US"/>
          </a:p>
          <a:p>
            <a:r>
              <a:rPr lang="en-US"/>
              <a:t>A couple of specific daily workflow-type tasks using Copilot</a:t>
            </a:r>
          </a:p>
        </p:txBody>
      </p:sp>
      <p:sp>
        <p:nvSpPr>
          <p:cNvPr id="4" name="Slide Number Placeholder 3"/>
          <p:cNvSpPr>
            <a:spLocks noGrp="1"/>
          </p:cNvSpPr>
          <p:nvPr>
            <p:ph type="sldNum" sz="quarter" idx="5"/>
          </p:nvPr>
        </p:nvSpPr>
        <p:spPr/>
        <p:txBody>
          <a:bodyPr/>
          <a:lstStyle/>
          <a:p>
            <a:fld id="{EE069C67-C8EC-4F21-89C1-21041AA62708}" type="slidenum">
              <a:rPr lang="en-US" smtClean="0"/>
              <a:t>30</a:t>
            </a:fld>
            <a:endParaRPr lang="en-US"/>
          </a:p>
        </p:txBody>
      </p:sp>
    </p:spTree>
    <p:extLst>
      <p:ext uri="{BB962C8B-B14F-4D97-AF65-F5344CB8AC3E}">
        <p14:creationId xmlns:p14="http://schemas.microsoft.com/office/powerpoint/2010/main" val="4556254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Email Creation example</a:t>
            </a:r>
          </a:p>
          <a:p>
            <a:endParaRPr lang="en-US"/>
          </a:p>
          <a:p>
            <a:r>
              <a:rPr lang="en-US"/>
              <a:t>Prompt: Draft an email to Anna Klenke</a:t>
            </a:r>
          </a:p>
          <a:p>
            <a:endParaRPr lang="en-US"/>
          </a:p>
          <a:p>
            <a:r>
              <a:rPr lang="en-US"/>
              <a:t>Subject: AI: Tools that Actually Save You Time Follow-up</a:t>
            </a:r>
          </a:p>
          <a:p>
            <a:endParaRPr lang="en-US"/>
          </a:p>
          <a:p>
            <a:r>
              <a:rPr lang="en-US"/>
              <a:t>Body: Hi Anna,</a:t>
            </a:r>
          </a:p>
          <a:p>
            <a:endParaRPr lang="en-US"/>
          </a:p>
          <a:p>
            <a:r>
              <a:rPr lang="en-US"/>
              <a:t>Lets schedule a call next week after the conference to review the slides and any questions or conversations we had with conference attendees with the intent of improving the presentation and its delivery</a:t>
            </a:r>
          </a:p>
        </p:txBody>
      </p:sp>
      <p:sp>
        <p:nvSpPr>
          <p:cNvPr id="4" name="Slide Number Placeholder 3"/>
          <p:cNvSpPr>
            <a:spLocks noGrp="1"/>
          </p:cNvSpPr>
          <p:nvPr>
            <p:ph type="sldNum" sz="quarter" idx="5"/>
          </p:nvPr>
        </p:nvSpPr>
        <p:spPr/>
        <p:txBody>
          <a:bodyPr/>
          <a:lstStyle/>
          <a:p>
            <a:fld id="{EE069C67-C8EC-4F21-89C1-21041AA62708}" type="slidenum">
              <a:rPr lang="en-US" smtClean="0"/>
              <a:t>31</a:t>
            </a:fld>
            <a:endParaRPr lang="en-US"/>
          </a:p>
        </p:txBody>
      </p:sp>
    </p:spTree>
    <p:extLst>
      <p:ext uri="{BB962C8B-B14F-4D97-AF65-F5344CB8AC3E}">
        <p14:creationId xmlns:p14="http://schemas.microsoft.com/office/powerpoint/2010/main" val="2762714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Summarize email example</a:t>
            </a:r>
          </a:p>
          <a:p>
            <a:pPr marL="171450" indent="-171450">
              <a:buFontTx/>
              <a:buChar char="-"/>
            </a:pPr>
            <a:r>
              <a:rPr lang="en-US"/>
              <a:t>Use Copilot directly in the email.</a:t>
            </a:r>
          </a:p>
          <a:p>
            <a:pPr marL="171450" indent="-171450">
              <a:buFontTx/>
              <a:buChar char="-"/>
            </a:pPr>
            <a:r>
              <a:rPr lang="en-US"/>
              <a:t>Use a pre-provided prompt: Summarize this email.</a:t>
            </a:r>
          </a:p>
        </p:txBody>
      </p:sp>
      <p:sp>
        <p:nvSpPr>
          <p:cNvPr id="4" name="Slide Number Placeholder 3"/>
          <p:cNvSpPr>
            <a:spLocks noGrp="1"/>
          </p:cNvSpPr>
          <p:nvPr>
            <p:ph type="sldNum" sz="quarter" idx="5"/>
          </p:nvPr>
        </p:nvSpPr>
        <p:spPr/>
        <p:txBody>
          <a:bodyPr/>
          <a:lstStyle/>
          <a:p>
            <a:fld id="{EE069C67-C8EC-4F21-89C1-21041AA62708}" type="slidenum">
              <a:rPr lang="en-US" smtClean="0"/>
              <a:t>32</a:t>
            </a:fld>
            <a:endParaRPr lang="en-US"/>
          </a:p>
        </p:txBody>
      </p:sp>
    </p:spTree>
    <p:extLst>
      <p:ext uri="{BB962C8B-B14F-4D97-AF65-F5344CB8AC3E}">
        <p14:creationId xmlns:p14="http://schemas.microsoft.com/office/powerpoint/2010/main" val="1477085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Organize inbox example</a:t>
            </a:r>
          </a:p>
          <a:p>
            <a:endParaRPr lang="en-US"/>
          </a:p>
          <a:p>
            <a:r>
              <a:rPr lang="en-US"/>
              <a:t>Prompt: Create a new folder called “Learning Development” and move all Learning Development emails that I received in 2026 into that folder from the inbox</a:t>
            </a:r>
          </a:p>
        </p:txBody>
      </p:sp>
      <p:sp>
        <p:nvSpPr>
          <p:cNvPr id="4" name="Slide Number Placeholder 3"/>
          <p:cNvSpPr>
            <a:spLocks noGrp="1"/>
          </p:cNvSpPr>
          <p:nvPr>
            <p:ph type="sldNum" sz="quarter" idx="5"/>
          </p:nvPr>
        </p:nvSpPr>
        <p:spPr/>
        <p:txBody>
          <a:bodyPr/>
          <a:lstStyle/>
          <a:p>
            <a:fld id="{EE069C67-C8EC-4F21-89C1-21041AA62708}" type="slidenum">
              <a:rPr lang="en-US" smtClean="0"/>
              <a:t>33</a:t>
            </a:fld>
            <a:endParaRPr lang="en-US"/>
          </a:p>
        </p:txBody>
      </p:sp>
    </p:spTree>
    <p:extLst>
      <p:ext uri="{BB962C8B-B14F-4D97-AF65-F5344CB8AC3E}">
        <p14:creationId xmlns:p14="http://schemas.microsoft.com/office/powerpoint/2010/main" val="3278869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Review and Summarize document example</a:t>
            </a:r>
          </a:p>
          <a:p>
            <a:endParaRPr lang="en-US"/>
          </a:p>
          <a:p>
            <a:pPr marL="171450" indent="-171450">
              <a:buFontTx/>
              <a:buChar char="-"/>
            </a:pPr>
            <a:r>
              <a:rPr lang="en-US"/>
              <a:t>Attached KYTC Division 600 – Structures and Concrete Specifications (2026)</a:t>
            </a:r>
          </a:p>
          <a:p>
            <a:pPr marL="171450" indent="-171450">
              <a:buFontTx/>
              <a:buChar char="-"/>
            </a:pPr>
            <a:endParaRPr lang="en-US"/>
          </a:p>
          <a:p>
            <a:pPr marL="0" indent="0">
              <a:buFontTx/>
              <a:buNone/>
            </a:pPr>
            <a:r>
              <a:rPr lang="en-US"/>
              <a:t>Prompt: Review and summarize the attached PDF</a:t>
            </a:r>
          </a:p>
        </p:txBody>
      </p:sp>
      <p:sp>
        <p:nvSpPr>
          <p:cNvPr id="4" name="Slide Number Placeholder 3"/>
          <p:cNvSpPr>
            <a:spLocks noGrp="1"/>
          </p:cNvSpPr>
          <p:nvPr>
            <p:ph type="sldNum" sz="quarter" idx="5"/>
          </p:nvPr>
        </p:nvSpPr>
        <p:spPr/>
        <p:txBody>
          <a:bodyPr/>
          <a:lstStyle/>
          <a:p>
            <a:fld id="{EE069C67-C8EC-4F21-89C1-21041AA62708}" type="slidenum">
              <a:rPr lang="en-US" smtClean="0"/>
              <a:t>34</a:t>
            </a:fld>
            <a:endParaRPr lang="en-US"/>
          </a:p>
        </p:txBody>
      </p:sp>
    </p:spTree>
    <p:extLst>
      <p:ext uri="{BB962C8B-B14F-4D97-AF65-F5344CB8AC3E}">
        <p14:creationId xmlns:p14="http://schemas.microsoft.com/office/powerpoint/2010/main" val="345018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Extract information from documents example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 Working with KYTC Division 600 – Structures and Concrete Specifications (2026)</a:t>
            </a:r>
          </a:p>
          <a:p>
            <a:endParaRPr lang="en-US"/>
          </a:p>
          <a:p>
            <a:r>
              <a:rPr lang="en-US"/>
              <a:t>Prompt: From the document, pull the different classes of concrete identified and relevant information or each class including things like compressive strength</a:t>
            </a:r>
          </a:p>
        </p:txBody>
      </p:sp>
      <p:sp>
        <p:nvSpPr>
          <p:cNvPr id="4" name="Slide Number Placeholder 3"/>
          <p:cNvSpPr>
            <a:spLocks noGrp="1"/>
          </p:cNvSpPr>
          <p:nvPr>
            <p:ph type="sldNum" sz="quarter" idx="5"/>
          </p:nvPr>
        </p:nvSpPr>
        <p:spPr/>
        <p:txBody>
          <a:bodyPr/>
          <a:lstStyle/>
          <a:p>
            <a:fld id="{EE069C67-C8EC-4F21-89C1-21041AA62708}" type="slidenum">
              <a:rPr lang="en-US" smtClean="0"/>
              <a:t>35</a:t>
            </a:fld>
            <a:endParaRPr lang="en-US"/>
          </a:p>
        </p:txBody>
      </p:sp>
    </p:spTree>
    <p:extLst>
      <p:ext uri="{BB962C8B-B14F-4D97-AF65-F5344CB8AC3E}">
        <p14:creationId xmlns:p14="http://schemas.microsoft.com/office/powerpoint/2010/main" val="159895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PowerPoint Creation Example</a:t>
            </a:r>
          </a:p>
          <a:p>
            <a:endParaRPr lang="en-US"/>
          </a:p>
          <a:p>
            <a:r>
              <a:rPr lang="en-US"/>
              <a:t>Prompt: Create a presentation on the three oldest surviving covered bridges in Kentucky, information pasted below. use the attached template PPTX file for the slide backgrounds, styling, and themes. Pull one relevant image of each bridge from the internet, but only if images are in the Public Domain or released under a Creative Commons license. If none are available, simply indicate somewhere on the slides a photo could not be found. Limit one slide per bridge.</a:t>
            </a:r>
          </a:p>
          <a:p>
            <a:endParaRPr lang="en-US"/>
          </a:p>
          <a:p>
            <a:pPr marL="171450" indent="-171450">
              <a:buFontTx/>
              <a:buChar char="-"/>
            </a:pPr>
            <a:r>
              <a:rPr lang="en-US"/>
              <a:t>Provided a PPTX file as a template and supporting information (pasted right into the chat)</a:t>
            </a:r>
          </a:p>
          <a:p>
            <a:pPr marL="171450" indent="-171450">
              <a:buFontTx/>
              <a:buChar char="-"/>
            </a:pPr>
            <a:r>
              <a:rPr lang="en-US"/>
              <a:t>Output provides summary of what was done. Also informs user that images could not be sourced, but placeholder boxes added to slides.</a:t>
            </a:r>
          </a:p>
        </p:txBody>
      </p:sp>
      <p:sp>
        <p:nvSpPr>
          <p:cNvPr id="4" name="Slide Number Placeholder 3"/>
          <p:cNvSpPr>
            <a:spLocks noGrp="1"/>
          </p:cNvSpPr>
          <p:nvPr>
            <p:ph type="sldNum" sz="quarter" idx="5"/>
          </p:nvPr>
        </p:nvSpPr>
        <p:spPr/>
        <p:txBody>
          <a:bodyPr/>
          <a:lstStyle/>
          <a:p>
            <a:fld id="{EE069C67-C8EC-4F21-89C1-21041AA62708}" type="slidenum">
              <a:rPr lang="en-US" smtClean="0"/>
              <a:t>36</a:t>
            </a:fld>
            <a:endParaRPr lang="en-US"/>
          </a:p>
        </p:txBody>
      </p:sp>
    </p:spTree>
    <p:extLst>
      <p:ext uri="{BB962C8B-B14F-4D97-AF65-F5344CB8AC3E}">
        <p14:creationId xmlns:p14="http://schemas.microsoft.com/office/powerpoint/2010/main" val="2224853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Mike</a:t>
            </a:r>
          </a:p>
          <a:p>
            <a:r>
              <a:rPr lang="en-US"/>
              <a:t>Document Research and comparison example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Comparing KYTC Division 600 – Structures and Concrete Specifications (2026) and KYTC Division 600 – Structures and Concrete Specifications (2019)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Prompt: Create a high-level overview comparing the two different editions of the same document. Identify the major differences and present them in a table as output.</a:t>
            </a:r>
          </a:p>
          <a:p>
            <a:endParaRPr lang="en-US"/>
          </a:p>
          <a:p>
            <a:r>
              <a:rPr lang="en-US"/>
              <a:t>Provides the topic/area of focus in the manuals and what each manual says about it. Provides a column on the significance of the difference. Then provides an easily readable Executive Summary at the end.</a:t>
            </a:r>
          </a:p>
        </p:txBody>
      </p:sp>
      <p:sp>
        <p:nvSpPr>
          <p:cNvPr id="4" name="Slide Number Placeholder 3"/>
          <p:cNvSpPr>
            <a:spLocks noGrp="1"/>
          </p:cNvSpPr>
          <p:nvPr>
            <p:ph type="sldNum" sz="quarter" idx="5"/>
          </p:nvPr>
        </p:nvSpPr>
        <p:spPr/>
        <p:txBody>
          <a:bodyPr/>
          <a:lstStyle/>
          <a:p>
            <a:fld id="{EE069C67-C8EC-4F21-89C1-21041AA62708}" type="slidenum">
              <a:rPr lang="en-US" smtClean="0"/>
              <a:t>37</a:t>
            </a:fld>
            <a:endParaRPr lang="en-US"/>
          </a:p>
        </p:txBody>
      </p:sp>
    </p:spTree>
    <p:extLst>
      <p:ext uri="{BB962C8B-B14F-4D97-AF65-F5344CB8AC3E}">
        <p14:creationId xmlns:p14="http://schemas.microsoft.com/office/powerpoint/2010/main" val="34922438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Web Search Example</a:t>
            </a:r>
          </a:p>
          <a:p>
            <a:endParaRPr lang="en-US"/>
          </a:p>
          <a:p>
            <a:r>
              <a:rPr lang="en-US"/>
              <a:t>Prompt: Create a list of the most recent updates to the KYTC website. Identify the page as well as whether it is directly, indirectly, or not at all related to bridge design and analysis.</a:t>
            </a:r>
          </a:p>
        </p:txBody>
      </p:sp>
      <p:sp>
        <p:nvSpPr>
          <p:cNvPr id="4" name="Slide Number Placeholder 3"/>
          <p:cNvSpPr>
            <a:spLocks noGrp="1"/>
          </p:cNvSpPr>
          <p:nvPr>
            <p:ph type="sldNum" sz="quarter" idx="5"/>
          </p:nvPr>
        </p:nvSpPr>
        <p:spPr/>
        <p:txBody>
          <a:bodyPr/>
          <a:lstStyle/>
          <a:p>
            <a:fld id="{EE069C67-C8EC-4F21-89C1-21041AA62708}" type="slidenum">
              <a:rPr lang="en-US" smtClean="0"/>
              <a:t>38</a:t>
            </a:fld>
            <a:endParaRPr lang="en-US"/>
          </a:p>
        </p:txBody>
      </p:sp>
    </p:spTree>
    <p:extLst>
      <p:ext uri="{BB962C8B-B14F-4D97-AF65-F5344CB8AC3E}">
        <p14:creationId xmlns:p14="http://schemas.microsoft.com/office/powerpoint/2010/main" val="24405556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Anna </a:t>
            </a:r>
          </a:p>
        </p:txBody>
      </p:sp>
      <p:sp>
        <p:nvSpPr>
          <p:cNvPr id="4" name="Slide Number Placeholder 3"/>
          <p:cNvSpPr>
            <a:spLocks noGrp="1"/>
          </p:cNvSpPr>
          <p:nvPr>
            <p:ph type="sldNum" sz="quarter" idx="5"/>
          </p:nvPr>
        </p:nvSpPr>
        <p:spPr/>
        <p:txBody>
          <a:bodyPr/>
          <a:lstStyle/>
          <a:p>
            <a:fld id="{EE069C67-C8EC-4F21-89C1-21041AA62708}" type="slidenum">
              <a:rPr lang="en-US" smtClean="0"/>
              <a:t>39</a:t>
            </a:fld>
            <a:endParaRPr lang="en-US"/>
          </a:p>
        </p:txBody>
      </p:sp>
    </p:spTree>
    <p:extLst>
      <p:ext uri="{BB962C8B-B14F-4D97-AF65-F5344CB8AC3E}">
        <p14:creationId xmlns:p14="http://schemas.microsoft.com/office/powerpoint/2010/main" val="27337995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40</a:t>
            </a:fld>
            <a:endParaRPr lang="en-US"/>
          </a:p>
        </p:txBody>
      </p:sp>
    </p:spTree>
    <p:extLst>
      <p:ext uri="{BB962C8B-B14F-4D97-AF65-F5344CB8AC3E}">
        <p14:creationId xmlns:p14="http://schemas.microsoft.com/office/powerpoint/2010/main" val="695463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41</a:t>
            </a:fld>
            <a:endParaRPr lang="en-US"/>
          </a:p>
        </p:txBody>
      </p:sp>
    </p:spTree>
    <p:extLst>
      <p:ext uri="{BB962C8B-B14F-4D97-AF65-F5344CB8AC3E}">
        <p14:creationId xmlns:p14="http://schemas.microsoft.com/office/powerpoint/2010/main" val="3638372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42</a:t>
            </a:fld>
            <a:endParaRPr lang="en-US"/>
          </a:p>
        </p:txBody>
      </p:sp>
    </p:spTree>
    <p:extLst>
      <p:ext uri="{BB962C8B-B14F-4D97-AF65-F5344CB8AC3E}">
        <p14:creationId xmlns:p14="http://schemas.microsoft.com/office/powerpoint/2010/main" val="32450569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43</a:t>
            </a:fld>
            <a:endParaRPr lang="en-US"/>
          </a:p>
        </p:txBody>
      </p:sp>
    </p:spTree>
    <p:extLst>
      <p:ext uri="{BB962C8B-B14F-4D97-AF65-F5344CB8AC3E}">
        <p14:creationId xmlns:p14="http://schemas.microsoft.com/office/powerpoint/2010/main" val="8453687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44</a:t>
            </a:fld>
            <a:endParaRPr lang="en-US"/>
          </a:p>
        </p:txBody>
      </p:sp>
    </p:spTree>
    <p:extLst>
      <p:ext uri="{BB962C8B-B14F-4D97-AF65-F5344CB8AC3E}">
        <p14:creationId xmlns:p14="http://schemas.microsoft.com/office/powerpoint/2010/main" val="13239551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45</a:t>
            </a:fld>
            <a:endParaRPr lang="en-US"/>
          </a:p>
        </p:txBody>
      </p:sp>
    </p:spTree>
    <p:extLst>
      <p:ext uri="{BB962C8B-B14F-4D97-AF65-F5344CB8AC3E}">
        <p14:creationId xmlns:p14="http://schemas.microsoft.com/office/powerpoint/2010/main" val="6449829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46</a:t>
            </a:fld>
            <a:endParaRPr lang="en-US"/>
          </a:p>
        </p:txBody>
      </p:sp>
    </p:spTree>
    <p:extLst>
      <p:ext uri="{BB962C8B-B14F-4D97-AF65-F5344CB8AC3E}">
        <p14:creationId xmlns:p14="http://schemas.microsoft.com/office/powerpoint/2010/main" val="3966444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Anna </a:t>
            </a:r>
          </a:p>
          <a:p>
            <a:endParaRPr lang="en-US"/>
          </a:p>
        </p:txBody>
      </p:sp>
      <p:sp>
        <p:nvSpPr>
          <p:cNvPr id="4" name="Slide Number Placeholder 3"/>
          <p:cNvSpPr>
            <a:spLocks noGrp="1"/>
          </p:cNvSpPr>
          <p:nvPr>
            <p:ph type="sldNum" sz="quarter" idx="5"/>
          </p:nvPr>
        </p:nvSpPr>
        <p:spPr/>
        <p:txBody>
          <a:bodyPr/>
          <a:lstStyle/>
          <a:p>
            <a:fld id="{EE069C67-C8EC-4F21-89C1-21041AA62708}" type="slidenum">
              <a:rPr lang="en-US" smtClean="0"/>
              <a:t>47</a:t>
            </a:fld>
            <a:endParaRPr lang="en-US"/>
          </a:p>
        </p:txBody>
      </p:sp>
    </p:spTree>
    <p:extLst>
      <p:ext uri="{BB962C8B-B14F-4D97-AF65-F5344CB8AC3E}">
        <p14:creationId xmlns:p14="http://schemas.microsoft.com/office/powerpoint/2010/main" val="3110284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9/3/2026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9/3/2026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9/3/2026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9/3/2026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9/3/2026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9/3/2026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Aptos" panose="020F0502020204030204" pitchFamily="34" charset="0"/>
        </a:defRPr>
      </a:lvl2pPr>
      <a:lvl3pPr algn="ctr" rtl="0" eaLnBrk="1" fontAlgn="base" hangingPunct="1">
        <a:spcBef>
          <a:spcPct val="0"/>
        </a:spcBef>
        <a:spcAft>
          <a:spcPct val="0"/>
        </a:spcAft>
        <a:defRPr>
          <a:solidFill>
            <a:schemeClr val="tx2"/>
          </a:solidFill>
          <a:latin typeface="Aptos" panose="020F0502020204030204" pitchFamily="34" charset="0"/>
        </a:defRPr>
      </a:lvl3pPr>
      <a:lvl4pPr algn="ctr" rtl="0" eaLnBrk="1" fontAlgn="base" hangingPunct="1">
        <a:spcBef>
          <a:spcPct val="0"/>
        </a:spcBef>
        <a:spcAft>
          <a:spcPct val="0"/>
        </a:spcAft>
        <a:defRPr>
          <a:solidFill>
            <a:schemeClr val="tx2"/>
          </a:solidFill>
          <a:latin typeface="Aptos" panose="020F0502020204030204" pitchFamily="34" charset="0"/>
        </a:defRPr>
      </a:lvl4pPr>
      <a:lvl5pPr algn="ctr" rtl="0" eaLnBrk="1" fontAlgn="base" hangingPunct="1">
        <a:spcBef>
          <a:spcPct val="0"/>
        </a:spcBef>
        <a:spcAft>
          <a:spcPct val="0"/>
        </a:spcAft>
        <a:defRPr>
          <a:solidFill>
            <a:schemeClr val="tx2"/>
          </a:solidFill>
          <a:latin typeface="Aptos" panose="020F0502020204030204" pitchFamily="34" charset="0"/>
        </a:defRPr>
      </a:lvl5pPr>
      <a:lvl6pPr marL="457200" algn="ctr" rtl="0" eaLnBrk="1" fontAlgn="base" hangingPunct="1">
        <a:spcBef>
          <a:spcPct val="0"/>
        </a:spcBef>
        <a:spcAft>
          <a:spcPct val="0"/>
        </a:spcAft>
        <a:defRPr>
          <a:solidFill>
            <a:schemeClr val="tx2"/>
          </a:solidFill>
          <a:latin typeface="Aptos" panose="020F0502020204030204" pitchFamily="34" charset="0"/>
        </a:defRPr>
      </a:lvl6pPr>
      <a:lvl7pPr marL="914400" algn="ctr" rtl="0" eaLnBrk="1" fontAlgn="base" hangingPunct="1">
        <a:spcBef>
          <a:spcPct val="0"/>
        </a:spcBef>
        <a:spcAft>
          <a:spcPct val="0"/>
        </a:spcAft>
        <a:defRPr>
          <a:solidFill>
            <a:schemeClr val="tx2"/>
          </a:solidFill>
          <a:latin typeface="Aptos" panose="020F0502020204030204" pitchFamily="34" charset="0"/>
        </a:defRPr>
      </a:lvl7pPr>
      <a:lvl8pPr marL="1371600" algn="ctr" rtl="0" eaLnBrk="1" fontAlgn="base" hangingPunct="1">
        <a:spcBef>
          <a:spcPct val="0"/>
        </a:spcBef>
        <a:spcAft>
          <a:spcPct val="0"/>
        </a:spcAft>
        <a:defRPr>
          <a:solidFill>
            <a:schemeClr val="tx2"/>
          </a:solidFill>
          <a:latin typeface="Aptos" panose="020F0502020204030204" pitchFamily="34" charset="0"/>
        </a:defRPr>
      </a:lvl8pPr>
      <a:lvl9pPr marL="1828800" algn="ctr" rtl="0" eaLnBrk="1" fontAlgn="base" hangingPunct="1">
        <a:spcBef>
          <a:spcPct val="0"/>
        </a:spcBef>
        <a:spcAft>
          <a:spcPct val="0"/>
        </a:spcAft>
        <a:defRPr>
          <a:solidFill>
            <a:schemeClr val="tx2"/>
          </a:solidFill>
          <a:latin typeface="Aptos"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2.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2.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37.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272"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69501"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Subtitle">
            <a:extLst>
              <a:ext uri="{FF2B5EF4-FFF2-40B4-BE49-F238E27FC236}">
                <a16:creationId xmlns:a16="http://schemas.microsoft.com/office/drawing/2014/main" id="{D8F8E4A8-6C5D-95AE-C5B8-61E4BEC9181D}"/>
              </a:ext>
            </a:extLst>
          </p:cNvPr>
          <p:cNvSpPr txBox="1">
            <a:spLocks/>
          </p:cNvSpPr>
          <p:nvPr/>
        </p:nvSpPr>
        <p:spPr>
          <a:xfrm>
            <a:off x="862047" y="3324959"/>
            <a:ext cx="16875918" cy="1589942"/>
          </a:xfrm>
          <a:prstGeom prst="rect">
            <a:avLst/>
          </a:prstGeom>
        </p:spPr>
        <p:txBody>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3600" kern="0">
                <a:solidFill>
                  <a:srgbClr val="3A3A3A"/>
                </a:solidFill>
                <a:latin typeface="Aptos"/>
                <a:cs typeface="Aptos"/>
              </a:rPr>
              <a:t>A practical guide to AI tools for transportation engineers</a:t>
            </a:r>
          </a:p>
          <a:p>
            <a:r>
              <a:rPr lang="en-US" sz="3450" b="1" kern="0">
                <a:solidFill>
                  <a:srgbClr val="002854"/>
                </a:solidFill>
                <a:cs typeface="Aptos"/>
              </a:rPr>
              <a:t>Anna Klenke, PE   |   Department Manager – Bridge</a:t>
            </a:r>
          </a:p>
          <a:p>
            <a:r>
              <a:rPr lang="en-US" sz="3450" b="1" kern="0">
                <a:solidFill>
                  <a:srgbClr val="002854"/>
                </a:solidFill>
                <a:latin typeface="Calibri" panose="020F0502020204030204" pitchFamily="34" charset="0"/>
                <a:ea typeface="Calibri" panose="020F0502020204030204" pitchFamily="34" charset="0"/>
                <a:cs typeface="Calibri" panose="020F0502020204030204" pitchFamily="34" charset="0"/>
              </a:rPr>
              <a:t>Michael Kuhns, PE  |   Civil Engineer – Bridge</a:t>
            </a:r>
          </a:p>
          <a:p>
            <a:endParaRPr lang="en-US" sz="3450" kern="0">
              <a:solidFill>
                <a:srgbClr val="002854"/>
              </a:solidFill>
              <a:cs typeface="Aptos"/>
            </a:endParaRPr>
          </a:p>
          <a:p>
            <a:endParaRPr lang="en-US" sz="3450" b="1" kern="0">
              <a:solidFill>
                <a:srgbClr val="002854"/>
              </a:solidFill>
              <a:latin typeface="Aptos"/>
              <a:cs typeface="Aptos"/>
            </a:endParaRPr>
          </a:p>
        </p:txBody>
      </p:sp>
      <p:sp>
        <p:nvSpPr>
          <p:cNvPr id="20" name="Title">
            <a:extLst>
              <a:ext uri="{FF2B5EF4-FFF2-40B4-BE49-F238E27FC236}">
                <a16:creationId xmlns:a16="http://schemas.microsoft.com/office/drawing/2014/main" id="{8F2B1340-89CF-7419-5E4E-7552F714CA7B}"/>
              </a:ext>
            </a:extLst>
          </p:cNvPr>
          <p:cNvSpPr txBox="1">
            <a:spLocks/>
          </p:cNvSpPr>
          <p:nvPr/>
        </p:nvSpPr>
        <p:spPr>
          <a:xfrm>
            <a:off x="793467" y="1519467"/>
            <a:ext cx="16875918" cy="1069875"/>
          </a:xfrm>
          <a:prstGeom prst="rect">
            <a:avLst/>
          </a:prstGeom>
        </p:spPr>
        <p:txBody>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6300" b="1" kern="0">
                <a:solidFill>
                  <a:srgbClr val="002854"/>
                </a:solidFill>
                <a:latin typeface="Aptos Display"/>
                <a:cs typeface="Aptos Display"/>
              </a:rPr>
              <a:t>AI: Tools that Actually Save You Time</a:t>
            </a:r>
          </a:p>
        </p:txBody>
      </p:sp>
      <p:pic>
        <p:nvPicPr>
          <p:cNvPr id="3" name="Picture 2">
            <a:extLst>
              <a:ext uri="{FF2B5EF4-FFF2-40B4-BE49-F238E27FC236}">
                <a16:creationId xmlns:a16="http://schemas.microsoft.com/office/drawing/2014/main" id="{1E878F48-ECAF-D04C-346C-EFC15900D3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467" y="6487086"/>
            <a:ext cx="3657600" cy="11064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1A942-CB89-A1C4-0CF1-D6D06BCAD275}"/>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68757F6F-DB1F-B44C-993D-E166EE64EA7D}"/>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ACA8D9E6-9099-9F87-6FDF-955AC0760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E968AC25-6B96-8833-8B45-11CBE59E36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ard">
            <a:extLst>
              <a:ext uri="{FF2B5EF4-FFF2-40B4-BE49-F238E27FC236}">
                <a16:creationId xmlns:a16="http://schemas.microsoft.com/office/drawing/2014/main" id="{D9DFC0A5-4763-AD83-B5C3-681F230AC88C}"/>
              </a:ext>
            </a:extLst>
          </p:cNvPr>
          <p:cNvSpPr/>
          <p:nvPr/>
        </p:nvSpPr>
        <p:spPr>
          <a:xfrm>
            <a:off x="1280160" y="4189243"/>
            <a:ext cx="3886200" cy="157734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20000"/>
          </a:bodyPr>
          <a:lstStyle/>
          <a:p>
            <a:pPr>
              <a:lnSpc>
                <a:spcPct val="104000"/>
              </a:lnSpc>
              <a:spcAft>
                <a:spcPts val="600"/>
              </a:spcAft>
              <a:defRPr/>
            </a:pPr>
            <a:r>
              <a:rPr lang="en-US" sz="2675" b="1">
                <a:solidFill>
                  <a:srgbClr val="002854"/>
                </a:solidFill>
                <a:latin typeface="Aptos"/>
                <a:cs typeface="Aptos"/>
              </a:rPr>
              <a:t>Microsoft Copilot</a:t>
            </a:r>
          </a:p>
          <a:p>
            <a:pPr>
              <a:lnSpc>
                <a:spcPct val="104000"/>
              </a:lnSpc>
              <a:spcAft>
                <a:spcPts val="600"/>
              </a:spcAft>
              <a:defRPr/>
            </a:pPr>
            <a:r>
              <a:rPr lang="en-US" sz="2075">
                <a:solidFill>
                  <a:srgbClr val="6B7780"/>
                </a:solidFill>
                <a:latin typeface="Aptos"/>
                <a:cs typeface="Aptos"/>
              </a:rPr>
              <a:t>AI built into Outlook, Word, Excel, and PowerPoint, with enterprise data protection.</a:t>
            </a:r>
          </a:p>
        </p:txBody>
      </p:sp>
      <p:sp>
        <p:nvSpPr>
          <p:cNvPr id="5" name="card">
            <a:extLst>
              <a:ext uri="{FF2B5EF4-FFF2-40B4-BE49-F238E27FC236}">
                <a16:creationId xmlns:a16="http://schemas.microsoft.com/office/drawing/2014/main" id="{F99ED86A-93CC-1EE9-4102-4D19ED56B81E}"/>
              </a:ext>
            </a:extLst>
          </p:cNvPr>
          <p:cNvSpPr/>
          <p:nvPr/>
        </p:nvSpPr>
        <p:spPr>
          <a:xfrm>
            <a:off x="5577840" y="4189243"/>
            <a:ext cx="3886200" cy="157734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77500" lnSpcReduction="20000"/>
          </a:bodyPr>
          <a:lstStyle/>
          <a:p>
            <a:pPr>
              <a:lnSpc>
                <a:spcPct val="104000"/>
              </a:lnSpc>
              <a:spcAft>
                <a:spcPts val="600"/>
              </a:spcAft>
              <a:defRPr/>
            </a:pPr>
            <a:r>
              <a:rPr lang="en-US" sz="2675" b="1">
                <a:solidFill>
                  <a:srgbClr val="002854"/>
                </a:solidFill>
                <a:latin typeface="Aptos"/>
                <a:cs typeface="Aptos"/>
              </a:rPr>
              <a:t>ChatGPT, Claude, Gemini</a:t>
            </a:r>
          </a:p>
          <a:p>
            <a:pPr>
              <a:lnSpc>
                <a:spcPct val="112000"/>
              </a:lnSpc>
              <a:defRPr/>
            </a:pPr>
            <a:r>
              <a:rPr lang="en-US" sz="2075">
                <a:solidFill>
                  <a:srgbClr val="6B7780"/>
                </a:solidFill>
                <a:latin typeface="Aptos"/>
                <a:cs typeface="Aptos"/>
              </a:rPr>
              <a:t>The other major assistants - plus powerful coding agents you can reach directly.</a:t>
            </a:r>
          </a:p>
        </p:txBody>
      </p:sp>
      <p:sp>
        <p:nvSpPr>
          <p:cNvPr id="7" name="card">
            <a:extLst>
              <a:ext uri="{FF2B5EF4-FFF2-40B4-BE49-F238E27FC236}">
                <a16:creationId xmlns:a16="http://schemas.microsoft.com/office/drawing/2014/main" id="{C2ECC4ED-5A43-A81F-3B08-375FA1F0B5B0}"/>
              </a:ext>
            </a:extLst>
          </p:cNvPr>
          <p:cNvSpPr/>
          <p:nvPr/>
        </p:nvSpPr>
        <p:spPr>
          <a:xfrm>
            <a:off x="9875520" y="4189243"/>
            <a:ext cx="3886200" cy="157734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a:lnSpc>
                <a:spcPct val="104000"/>
              </a:lnSpc>
              <a:spcAft>
                <a:spcPts val="600"/>
              </a:spcAft>
              <a:defRPr/>
            </a:pPr>
            <a:r>
              <a:rPr lang="en-US" sz="2525" b="1">
                <a:solidFill>
                  <a:srgbClr val="002854"/>
                </a:solidFill>
                <a:latin typeface="Aptos"/>
                <a:cs typeface="Aptos"/>
              </a:rPr>
              <a:t>Prompt engineering</a:t>
            </a:r>
          </a:p>
          <a:p>
            <a:pPr>
              <a:lnSpc>
                <a:spcPct val="104000"/>
              </a:lnSpc>
              <a:spcAft>
                <a:spcPts val="600"/>
              </a:spcAft>
              <a:defRPr/>
            </a:pPr>
            <a:r>
              <a:rPr lang="en-US" sz="1950">
                <a:solidFill>
                  <a:srgbClr val="6B7780"/>
                </a:solidFill>
                <a:latin typeface="Aptos"/>
                <a:cs typeface="Aptos"/>
              </a:rPr>
              <a:t>Simple habits that get you useful results on the first try.</a:t>
            </a:r>
          </a:p>
        </p:txBody>
      </p:sp>
      <p:sp>
        <p:nvSpPr>
          <p:cNvPr id="9" name="card">
            <a:extLst>
              <a:ext uri="{FF2B5EF4-FFF2-40B4-BE49-F238E27FC236}">
                <a16:creationId xmlns:a16="http://schemas.microsoft.com/office/drawing/2014/main" id="{FB3FECDD-F19E-E591-900C-F57BD28C5E8A}"/>
              </a:ext>
            </a:extLst>
          </p:cNvPr>
          <p:cNvSpPr/>
          <p:nvPr/>
        </p:nvSpPr>
        <p:spPr>
          <a:xfrm>
            <a:off x="14173200" y="4189243"/>
            <a:ext cx="3886200" cy="157734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20000"/>
          </a:bodyPr>
          <a:lstStyle/>
          <a:p>
            <a:pPr>
              <a:lnSpc>
                <a:spcPct val="104000"/>
              </a:lnSpc>
              <a:spcAft>
                <a:spcPts val="600"/>
              </a:spcAft>
              <a:defRPr/>
            </a:pPr>
            <a:r>
              <a:rPr lang="en-US" sz="2675" b="1">
                <a:solidFill>
                  <a:srgbClr val="002854"/>
                </a:solidFill>
                <a:latin typeface="Aptos"/>
                <a:cs typeface="Aptos"/>
              </a:rPr>
              <a:t>Practical use cases</a:t>
            </a:r>
          </a:p>
          <a:p>
            <a:pPr>
              <a:lnSpc>
                <a:spcPct val="104000"/>
              </a:lnSpc>
              <a:spcAft>
                <a:spcPts val="600"/>
              </a:spcAft>
              <a:defRPr/>
            </a:pPr>
            <a:r>
              <a:rPr lang="en-US" sz="2075">
                <a:solidFill>
                  <a:srgbClr val="6B7780"/>
                </a:solidFill>
                <a:latin typeface="Aptos"/>
                <a:cs typeface="Aptos"/>
              </a:rPr>
              <a:t>Everyday office work and research where AI saves real time - used safely.</a:t>
            </a:r>
          </a:p>
        </p:txBody>
      </p:sp>
      <p:sp>
        <p:nvSpPr>
          <p:cNvPr id="11" name="card">
            <a:extLst>
              <a:ext uri="{FF2B5EF4-FFF2-40B4-BE49-F238E27FC236}">
                <a16:creationId xmlns:a16="http://schemas.microsoft.com/office/drawing/2014/main" id="{2DFCE496-B2CD-EA77-6BC6-F4ACB531ED3C}"/>
              </a:ext>
            </a:extLst>
          </p:cNvPr>
          <p:cNvSpPr/>
          <p:nvPr/>
        </p:nvSpPr>
        <p:spPr>
          <a:xfrm>
            <a:off x="1280160" y="6540170"/>
            <a:ext cx="16779240" cy="1577340"/>
          </a:xfrm>
          <a:prstGeom prst="roundRect">
            <a:avLst>
              <a:gd name="adj" fmla="val 5000"/>
            </a:avLst>
          </a:prstGeom>
          <a:solidFill>
            <a:srgbClr val="002854"/>
          </a:solidFill>
        </p:spPr>
        <p:txBody>
          <a:bodyPr wrap="square" lIns="246000" tIns="192000" rIns="246000" bIns="165000" anchor="ctr">
            <a:normAutofit/>
          </a:bodyPr>
          <a:lstStyle/>
          <a:p>
            <a:pPr>
              <a:lnSpc>
                <a:spcPct val="116000"/>
              </a:lnSpc>
              <a:defRPr/>
            </a:pPr>
            <a:r>
              <a:rPr lang="en-US" sz="2750">
                <a:solidFill>
                  <a:srgbClr val="FFFFFF"/>
                </a:solidFill>
                <a:latin typeface="Aptos"/>
                <a:cs typeface="Aptos"/>
              </a:rPr>
              <a:t>Moving from curiosity to </a:t>
            </a:r>
            <a:r>
              <a:rPr lang="en-US" sz="2750" b="1">
                <a:solidFill>
                  <a:srgbClr val="69B2E6"/>
                </a:solidFill>
                <a:latin typeface="Aptos"/>
                <a:cs typeface="Aptos"/>
              </a:rPr>
              <a:t>practical, everyday use of AI</a:t>
            </a:r>
            <a:r>
              <a:rPr lang="en-US" sz="2750">
                <a:solidFill>
                  <a:srgbClr val="FFFFFF"/>
                </a:solidFill>
                <a:latin typeface="Aptos"/>
                <a:cs typeface="Aptos"/>
              </a:rPr>
              <a:t> - focused on real tasks, better prompts, and time saved.</a:t>
            </a:r>
          </a:p>
        </p:txBody>
      </p:sp>
      <p:sp>
        <p:nvSpPr>
          <p:cNvPr id="13" name="Title">
            <a:extLst>
              <a:ext uri="{FF2B5EF4-FFF2-40B4-BE49-F238E27FC236}">
                <a16:creationId xmlns:a16="http://schemas.microsoft.com/office/drawing/2014/main" id="{9D8F762F-EDE6-6235-7331-48A2C08C2609}"/>
              </a:ext>
            </a:extLst>
          </p:cNvPr>
          <p:cNvSpPr txBox="1">
            <a:spLocks/>
          </p:cNvSpPr>
          <p:nvPr/>
        </p:nvSpPr>
        <p:spPr>
          <a:xfrm>
            <a:off x="5075062" y="140112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AI tools that actually save you time</a:t>
            </a:r>
          </a:p>
        </p:txBody>
      </p:sp>
      <p:sp>
        <p:nvSpPr>
          <p:cNvPr id="15" name="tb">
            <a:extLst>
              <a:ext uri="{FF2B5EF4-FFF2-40B4-BE49-F238E27FC236}">
                <a16:creationId xmlns:a16="http://schemas.microsoft.com/office/drawing/2014/main" id="{F16F161B-2028-3ACC-3C7E-053BD6158E52}"/>
              </a:ext>
            </a:extLst>
          </p:cNvPr>
          <p:cNvSpPr/>
          <p:nvPr/>
        </p:nvSpPr>
        <p:spPr>
          <a:xfrm>
            <a:off x="5143500" y="2659537"/>
            <a:ext cx="9486900" cy="480060"/>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0"/>
              </a:spcAft>
              <a:defRPr/>
            </a:pPr>
            <a:r>
              <a:rPr lang="en-US" sz="2925" b="1">
                <a:solidFill>
                  <a:srgbClr val="002854"/>
                </a:solidFill>
                <a:latin typeface="Aptos Display"/>
                <a:cs typeface="Aptos Display"/>
              </a:rPr>
              <a:t>What we will get hands-on with today...</a:t>
            </a:r>
          </a:p>
        </p:txBody>
      </p:sp>
    </p:spTree>
    <p:extLst>
      <p:ext uri="{BB962C8B-B14F-4D97-AF65-F5344CB8AC3E}">
        <p14:creationId xmlns:p14="http://schemas.microsoft.com/office/powerpoint/2010/main" val="169961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a:extLst>
              <a:ext uri="{FF2B5EF4-FFF2-40B4-BE49-F238E27FC236}">
                <a16:creationId xmlns:a16="http://schemas.microsoft.com/office/drawing/2014/main" id="{A0111514-D098-332E-077D-EF56C740FF54}"/>
              </a:ext>
            </a:extLst>
          </p:cNvPr>
          <p:cNvSpPr txBox="1">
            <a:spLocks/>
          </p:cNvSpPr>
          <p:nvPr/>
        </p:nvSpPr>
        <p:spPr>
          <a:xfrm>
            <a:off x="693629" y="1333500"/>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Speaker Introduction – Anna Klenke</a:t>
            </a:r>
          </a:p>
        </p:txBody>
      </p:sp>
      <p:sp>
        <p:nvSpPr>
          <p:cNvPr id="12" name="card">
            <a:extLst>
              <a:ext uri="{FF2B5EF4-FFF2-40B4-BE49-F238E27FC236}">
                <a16:creationId xmlns:a16="http://schemas.microsoft.com/office/drawing/2014/main" id="{9860CD27-3488-7F33-7E87-77C335E6403D}"/>
              </a:ext>
            </a:extLst>
          </p:cNvPr>
          <p:cNvSpPr/>
          <p:nvPr/>
        </p:nvSpPr>
        <p:spPr>
          <a:xfrm>
            <a:off x="838200" y="2534758"/>
            <a:ext cx="5711253" cy="7176407"/>
          </a:xfrm>
          <a:prstGeom prst="roundRect">
            <a:avLst>
              <a:gd name="adj" fmla="val 9183"/>
            </a:avLst>
          </a:prstGeom>
          <a:solidFill>
            <a:srgbClr val="002854"/>
          </a:solidFill>
        </p:spPr>
        <p:txBody>
          <a:bodyPr wrap="square" lIns="246000" tIns="192000" rIns="246000" bIns="165000" anchor="ctr">
            <a:normAutofit/>
          </a:bodyPr>
          <a:lstStyle/>
          <a:p>
            <a:pPr defTabSz="1371600" eaLnBrk="1" fontAlgn="auto" hangingPunct="1">
              <a:spcBef>
                <a:spcPts val="0"/>
              </a:spcBef>
              <a:spcAft>
                <a:spcPts val="630"/>
              </a:spcAft>
              <a:defRPr/>
            </a:pPr>
            <a:endParaRPr lang="en-US" sz="2425">
              <a:solidFill>
                <a:srgbClr val="E6F1FB"/>
              </a:solidFill>
              <a:latin typeface="Aptos"/>
              <a:cs typeface="Aptos"/>
            </a:endParaRPr>
          </a:p>
        </p:txBody>
      </p:sp>
      <p:sp>
        <p:nvSpPr>
          <p:cNvPr id="13" name="card">
            <a:extLst>
              <a:ext uri="{FF2B5EF4-FFF2-40B4-BE49-F238E27FC236}">
                <a16:creationId xmlns:a16="http://schemas.microsoft.com/office/drawing/2014/main" id="{C9633647-2368-1591-A776-CC72BFA9463F}"/>
              </a:ext>
            </a:extLst>
          </p:cNvPr>
          <p:cNvSpPr/>
          <p:nvPr/>
        </p:nvSpPr>
        <p:spPr>
          <a:xfrm>
            <a:off x="7034739" y="2534758"/>
            <a:ext cx="8401052" cy="7176405"/>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20000"/>
          </a:bodyPr>
          <a:lstStyle/>
          <a:p>
            <a:pPr defTabSz="1371600" eaLnBrk="1" fontAlgn="auto" hangingPunct="1">
              <a:lnSpc>
                <a:spcPct val="104000"/>
              </a:lnSpc>
              <a:spcBef>
                <a:spcPts val="0"/>
              </a:spcBef>
              <a:spcAft>
                <a:spcPts val="600"/>
              </a:spcAft>
              <a:defRPr/>
            </a:pPr>
            <a:r>
              <a:rPr lang="en-US" sz="4200" b="1">
                <a:solidFill>
                  <a:srgbClr val="002854"/>
                </a:solidFill>
                <a:latin typeface="Aptos"/>
                <a:cs typeface="Aptos"/>
              </a:rPr>
              <a:t>Background and Focus</a:t>
            </a:r>
          </a:p>
          <a:p>
            <a:pPr marL="285750" indent="-285750" defTabSz="1371600" eaLnBrk="1" fontAlgn="auto" hangingPunct="1">
              <a:lnSpc>
                <a:spcPct val="114000"/>
              </a:lnSpc>
              <a:spcBef>
                <a:spcPts val="0"/>
              </a:spcBef>
              <a:spcAft>
                <a:spcPts val="750"/>
              </a:spcAft>
              <a:buClr>
                <a:srgbClr val="C8102E"/>
              </a:buClr>
              <a:buFont typeface="Aptos"/>
              <a:buChar char="•"/>
              <a:defRPr/>
            </a:pPr>
            <a:r>
              <a:rPr lang="en-US" sz="2350">
                <a:solidFill>
                  <a:srgbClr val="333333"/>
                </a:solidFill>
                <a:latin typeface="Aptos"/>
                <a:cs typeface="Aptos"/>
              </a:rPr>
              <a:t>Supports KYTC projects ranging from individual structures to large statewide programs and bridges.</a:t>
            </a:r>
          </a:p>
          <a:p>
            <a:pPr marL="285750" indent="-285750" defTabSz="1371600" eaLnBrk="1" fontAlgn="auto" hangingPunct="1">
              <a:lnSpc>
                <a:spcPct val="114000"/>
              </a:lnSpc>
              <a:spcBef>
                <a:spcPts val="0"/>
              </a:spcBef>
              <a:spcAft>
                <a:spcPts val="750"/>
              </a:spcAft>
              <a:buClr>
                <a:srgbClr val="C8102E"/>
              </a:buClr>
              <a:buFont typeface="Aptos"/>
              <a:buChar char="•"/>
              <a:defRPr/>
            </a:pPr>
            <a:r>
              <a:rPr lang="en-US" sz="2350">
                <a:solidFill>
                  <a:srgbClr val="333333"/>
                </a:solidFill>
                <a:latin typeface="Aptos"/>
                <a:cs typeface="Aptos"/>
              </a:rPr>
              <a:t>Leads multidisciplinary teams across multiple offices and disciplines, with a focus on project delivery, coordination, and organization.</a:t>
            </a:r>
          </a:p>
          <a:p>
            <a:pPr marL="285750" indent="-285750" defTabSz="1371600" eaLnBrk="1" fontAlgn="auto" hangingPunct="1">
              <a:lnSpc>
                <a:spcPct val="114000"/>
              </a:lnSpc>
              <a:spcBef>
                <a:spcPts val="0"/>
              </a:spcBef>
              <a:spcAft>
                <a:spcPts val="750"/>
              </a:spcAft>
              <a:buClr>
                <a:srgbClr val="C8102E"/>
              </a:buClr>
              <a:buFont typeface="Aptos"/>
              <a:buChar char="•"/>
              <a:defRPr/>
            </a:pPr>
            <a:r>
              <a:rPr lang="en-US" sz="2350">
                <a:solidFill>
                  <a:srgbClr val="333333"/>
                </a:solidFill>
                <a:latin typeface="Aptos"/>
                <a:cs typeface="Aptos"/>
              </a:rPr>
              <a:t>Applies AI to project controls, staffing management, meeting follow-up, and team coordination to improve productivity and keep complex projects organized.</a:t>
            </a:r>
          </a:p>
          <a:p>
            <a:pPr defTabSz="1371600" eaLnBrk="1" fontAlgn="auto" hangingPunct="1">
              <a:lnSpc>
                <a:spcPct val="104000"/>
              </a:lnSpc>
              <a:spcBef>
                <a:spcPts val="0"/>
              </a:spcBef>
              <a:spcAft>
                <a:spcPts val="600"/>
              </a:spcAft>
              <a:defRPr/>
            </a:pPr>
            <a:r>
              <a:rPr lang="en-US" sz="4200" b="1">
                <a:solidFill>
                  <a:srgbClr val="002854"/>
                </a:solidFill>
                <a:latin typeface="Aptos" panose="020F0502020204030204"/>
                <a:cs typeface="Aptos"/>
              </a:rPr>
              <a:t>What You Bring Today</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panose="020F0502020204030204"/>
                <a:cs typeface="Aptos"/>
              </a:rPr>
              <a:t>Practical manager’s perspective on using AI-assisted workflows to boost efficiency and save time across teams</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panose="020F0502020204030204"/>
                <a:cs typeface="Aptos"/>
              </a:rPr>
              <a:t>Deep familiarity with KYTC and expected quality.  Draws the line and keep human engineering judgment and quality processes in the loop with AI</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panose="020F0502020204030204"/>
                <a:cs typeface="Aptos"/>
              </a:rPr>
              <a:t>Demonstrated experience building AI-assisted workflows and agents for technical problem-solving</a:t>
            </a:r>
          </a:p>
        </p:txBody>
      </p:sp>
      <p:pic>
        <p:nvPicPr>
          <p:cNvPr id="14" name="Picture 13">
            <a:extLst>
              <a:ext uri="{FF2B5EF4-FFF2-40B4-BE49-F238E27FC236}">
                <a16:creationId xmlns:a16="http://schemas.microsoft.com/office/drawing/2014/main" id="{C1CFFD6C-2CD9-8F48-8739-D16E1B009691}"/>
              </a:ext>
            </a:extLst>
          </p:cNvPr>
          <p:cNvPicPr>
            <a:picLocks noChangeAspect="1"/>
          </p:cNvPicPr>
          <p:nvPr/>
        </p:nvPicPr>
        <p:blipFill>
          <a:blip r:embed="rId6">
            <a:extLst>
              <a:ext uri="{28A0092B-C50C-407E-A947-70E740481C1C}">
                <a14:useLocalDpi xmlns:a14="http://schemas.microsoft.com/office/drawing/2010/main" val="0"/>
              </a:ext>
            </a:extLst>
          </a:blip>
          <a:srcRect t="6769" b="6769"/>
          <a:stretch/>
        </p:blipFill>
        <p:spPr>
          <a:xfrm>
            <a:off x="1055760" y="2701576"/>
            <a:ext cx="5276133" cy="6842768"/>
          </a:xfrm>
          <a:prstGeom prst="round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5A21D4-C43B-627A-BC95-A593ABCA4FC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D3614E0-F1B7-C9CB-1411-B95B7C0F6A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CB4ACF4-E434-7468-ED9A-3C9BCA44DA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C866BD3-BB4F-C1EA-7210-735793695B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a:extLst>
              <a:ext uri="{FF2B5EF4-FFF2-40B4-BE49-F238E27FC236}">
                <a16:creationId xmlns:a16="http://schemas.microsoft.com/office/drawing/2014/main" id="{2ACBFB38-1B2D-510F-1502-0F7A92EB199E}"/>
              </a:ext>
            </a:extLst>
          </p:cNvPr>
          <p:cNvSpPr txBox="1">
            <a:spLocks/>
          </p:cNvSpPr>
          <p:nvPr/>
        </p:nvSpPr>
        <p:spPr>
          <a:xfrm>
            <a:off x="693629" y="1333500"/>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Speaker Introduction – Mike Kuhns</a:t>
            </a:r>
          </a:p>
        </p:txBody>
      </p:sp>
      <p:sp>
        <p:nvSpPr>
          <p:cNvPr id="12" name="card">
            <a:extLst>
              <a:ext uri="{FF2B5EF4-FFF2-40B4-BE49-F238E27FC236}">
                <a16:creationId xmlns:a16="http://schemas.microsoft.com/office/drawing/2014/main" id="{7B810CC2-1EE8-813C-7962-37B0381CCBCB}"/>
              </a:ext>
            </a:extLst>
          </p:cNvPr>
          <p:cNvSpPr/>
          <p:nvPr/>
        </p:nvSpPr>
        <p:spPr>
          <a:xfrm>
            <a:off x="838200" y="2534758"/>
            <a:ext cx="5711253" cy="7176407"/>
          </a:xfrm>
          <a:prstGeom prst="roundRect">
            <a:avLst>
              <a:gd name="adj" fmla="val 9183"/>
            </a:avLst>
          </a:prstGeom>
          <a:solidFill>
            <a:srgbClr val="002854"/>
          </a:solidFill>
        </p:spPr>
        <p:txBody>
          <a:bodyPr wrap="square" lIns="246000" tIns="192000" rIns="246000" bIns="165000" anchor="ctr">
            <a:normAutofit/>
          </a:bodyPr>
          <a:lstStyle/>
          <a:p>
            <a:pPr defTabSz="1371600" eaLnBrk="1" fontAlgn="auto" hangingPunct="1">
              <a:spcBef>
                <a:spcPts val="0"/>
              </a:spcBef>
              <a:spcAft>
                <a:spcPts val="630"/>
              </a:spcAft>
              <a:defRPr/>
            </a:pPr>
            <a:endParaRPr lang="en-US" sz="2425">
              <a:solidFill>
                <a:srgbClr val="E6F1FB"/>
              </a:solidFill>
              <a:latin typeface="Aptos"/>
              <a:cs typeface="Aptos"/>
            </a:endParaRPr>
          </a:p>
        </p:txBody>
      </p:sp>
      <p:sp>
        <p:nvSpPr>
          <p:cNvPr id="13" name="card">
            <a:extLst>
              <a:ext uri="{FF2B5EF4-FFF2-40B4-BE49-F238E27FC236}">
                <a16:creationId xmlns:a16="http://schemas.microsoft.com/office/drawing/2014/main" id="{5EC7537D-E14C-FAA2-3296-382E650D5C34}"/>
              </a:ext>
            </a:extLst>
          </p:cNvPr>
          <p:cNvSpPr/>
          <p:nvPr/>
        </p:nvSpPr>
        <p:spPr>
          <a:xfrm>
            <a:off x="7034739" y="2534758"/>
            <a:ext cx="8401052" cy="7176405"/>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defRPr/>
            </a:pPr>
            <a:r>
              <a:rPr lang="en-US" sz="4200" b="1">
                <a:solidFill>
                  <a:srgbClr val="002854"/>
                </a:solidFill>
                <a:latin typeface="Aptos"/>
                <a:cs typeface="Aptos"/>
              </a:rPr>
              <a:t>Background and Focus</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a:cs typeface="Aptos"/>
              </a:rPr>
              <a:t>Bridge engineer specializing in digital delivery and emerging AI applications for bridge design workflows </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a:cs typeface="Aptos"/>
              </a:rPr>
              <a:t>Active contributor to Bridge Technology initiatives, supporting BIM, digital twin, and automation efforts across projects </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a:cs typeface="Aptos"/>
              </a:rPr>
              <a:t>Plays a key role in AI enablement within the bridge practice, including practical use of Copilot and internal tools</a:t>
            </a:r>
          </a:p>
          <a:p>
            <a:pPr defTabSz="1371600" eaLnBrk="1" fontAlgn="auto" hangingPunct="1">
              <a:lnSpc>
                <a:spcPct val="104000"/>
              </a:lnSpc>
              <a:spcBef>
                <a:spcPts val="0"/>
              </a:spcBef>
              <a:spcAft>
                <a:spcPts val="750"/>
              </a:spcAft>
              <a:buClr>
                <a:srgbClr val="C8102E"/>
              </a:buClr>
              <a:defRPr/>
            </a:pPr>
            <a:endParaRPr lang="en-US" sz="2350">
              <a:solidFill>
                <a:srgbClr val="333333"/>
              </a:solidFill>
              <a:latin typeface="Aptos"/>
              <a:cs typeface="Aptos"/>
            </a:endParaRPr>
          </a:p>
          <a:p>
            <a:pPr defTabSz="1371600" eaLnBrk="1" fontAlgn="auto" hangingPunct="1">
              <a:lnSpc>
                <a:spcPct val="104000"/>
              </a:lnSpc>
              <a:spcBef>
                <a:spcPts val="0"/>
              </a:spcBef>
              <a:spcAft>
                <a:spcPts val="600"/>
              </a:spcAft>
              <a:defRPr/>
            </a:pPr>
            <a:r>
              <a:rPr lang="en-US" sz="4200" b="1">
                <a:solidFill>
                  <a:srgbClr val="002854"/>
                </a:solidFill>
                <a:latin typeface="Aptos" panose="020F0502020204030204"/>
                <a:cs typeface="Aptos"/>
              </a:rPr>
              <a:t>What He Brings Today</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panose="020F0502020204030204"/>
                <a:cs typeface="Aptos"/>
              </a:rPr>
              <a:t>Practical insights on using AI tools to streamline engineering tasks (plan review, document processing, model generation)</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panose="020F0502020204030204"/>
                <a:cs typeface="Aptos"/>
              </a:rPr>
              <a:t>Real-world perspective on when and how to apply tools like Copilot and other models effectively</a:t>
            </a:r>
          </a:p>
          <a:p>
            <a:pPr marL="285750" indent="-285750" defTabSz="1371600" eaLnBrk="1" fontAlgn="auto" hangingPunct="1">
              <a:lnSpc>
                <a:spcPct val="104000"/>
              </a:lnSpc>
              <a:spcBef>
                <a:spcPts val="0"/>
              </a:spcBef>
              <a:spcAft>
                <a:spcPts val="750"/>
              </a:spcAft>
              <a:buClr>
                <a:srgbClr val="C8102E"/>
              </a:buClr>
              <a:buFont typeface="Aptos"/>
              <a:buChar char="•"/>
              <a:defRPr/>
            </a:pPr>
            <a:r>
              <a:rPr lang="en-US" sz="2350">
                <a:solidFill>
                  <a:srgbClr val="333333"/>
                </a:solidFill>
                <a:latin typeface="Aptos" panose="020F0502020204030204"/>
                <a:cs typeface="Aptos"/>
              </a:rPr>
              <a:t>Demonstrated experience in building AI-assisted workflows and agents for technical problem-solving</a:t>
            </a:r>
          </a:p>
        </p:txBody>
      </p:sp>
      <p:pic>
        <p:nvPicPr>
          <p:cNvPr id="14" name="Picture 13">
            <a:extLst>
              <a:ext uri="{FF2B5EF4-FFF2-40B4-BE49-F238E27FC236}">
                <a16:creationId xmlns:a16="http://schemas.microsoft.com/office/drawing/2014/main" id="{E1235E20-BA9B-9122-BCA3-914F18D7CD74}"/>
              </a:ext>
            </a:extLst>
          </p:cNvPr>
          <p:cNvPicPr>
            <a:picLocks noChangeAspect="1"/>
          </p:cNvPicPr>
          <p:nvPr/>
        </p:nvPicPr>
        <p:blipFill>
          <a:blip r:embed="rId6"/>
          <a:stretch>
            <a:fillRect/>
          </a:stretch>
        </p:blipFill>
        <p:spPr>
          <a:xfrm>
            <a:off x="1055760" y="2701576"/>
            <a:ext cx="5276133" cy="6842768"/>
          </a:xfrm>
          <a:prstGeom prst="roundRect">
            <a:avLst/>
          </a:prstGeom>
        </p:spPr>
      </p:pic>
    </p:spTree>
    <p:extLst>
      <p:ext uri="{BB962C8B-B14F-4D97-AF65-F5344CB8AC3E}">
        <p14:creationId xmlns:p14="http://schemas.microsoft.com/office/powerpoint/2010/main" val="135340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A80E9-66E8-C682-B333-A457486CF12F}"/>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2112E0EF-75EE-F1B2-D5B1-9034F77ACA4E}"/>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323BF0F9-FA7F-0328-B2C2-58AB66C437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2DD0F559-4E00-3907-F86E-5C0DB9DE7F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a:extLst>
              <a:ext uri="{FF2B5EF4-FFF2-40B4-BE49-F238E27FC236}">
                <a16:creationId xmlns:a16="http://schemas.microsoft.com/office/drawing/2014/main" id="{3DCC338A-2CBD-DC9F-845A-CE7CC816B859}"/>
              </a:ext>
            </a:extLst>
          </p:cNvPr>
          <p:cNvSpPr txBox="1">
            <a:spLocks/>
          </p:cNvSpPr>
          <p:nvPr/>
        </p:nvSpPr>
        <p:spPr>
          <a:xfrm>
            <a:off x="693629" y="486156"/>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What we'll cover today</a:t>
            </a:r>
          </a:p>
        </p:txBody>
      </p:sp>
      <p:sp>
        <p:nvSpPr>
          <p:cNvPr id="5" name="circ">
            <a:extLst>
              <a:ext uri="{FF2B5EF4-FFF2-40B4-BE49-F238E27FC236}">
                <a16:creationId xmlns:a16="http://schemas.microsoft.com/office/drawing/2014/main" id="{D2BAD003-FE1B-85B3-80CC-ECC3373E4BD0}"/>
              </a:ext>
            </a:extLst>
          </p:cNvPr>
          <p:cNvSpPr/>
          <p:nvPr/>
        </p:nvSpPr>
        <p:spPr>
          <a:xfrm>
            <a:off x="2796540" y="1821180"/>
            <a:ext cx="850392" cy="850392"/>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3250" b="1">
                <a:solidFill>
                  <a:srgbClr val="FFFFFF"/>
                </a:solidFill>
                <a:latin typeface="Aptos"/>
                <a:cs typeface="Aptos"/>
              </a:rPr>
              <a:t>1</a:t>
            </a:r>
          </a:p>
        </p:txBody>
      </p:sp>
      <p:sp>
        <p:nvSpPr>
          <p:cNvPr id="7" name="tb">
            <a:extLst>
              <a:ext uri="{FF2B5EF4-FFF2-40B4-BE49-F238E27FC236}">
                <a16:creationId xmlns:a16="http://schemas.microsoft.com/office/drawing/2014/main" id="{ABFCF847-8849-6232-04DD-BF0ACE09739F}"/>
              </a:ext>
            </a:extLst>
          </p:cNvPr>
          <p:cNvSpPr/>
          <p:nvPr/>
        </p:nvSpPr>
        <p:spPr>
          <a:xfrm>
            <a:off x="4099560" y="1629156"/>
            <a:ext cx="10149840" cy="1303020"/>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300"/>
              </a:spcAft>
            </a:pPr>
            <a:r>
              <a:rPr lang="en-US" sz="2675" b="1">
                <a:solidFill>
                  <a:srgbClr val="002854"/>
                </a:solidFill>
                <a:latin typeface="Aptos"/>
                <a:cs typeface="Aptos"/>
              </a:rPr>
              <a:t>Copilot: Microsoft's answer to AI</a:t>
            </a:r>
          </a:p>
          <a:p>
            <a:pPr defTabSz="1371600" eaLnBrk="1" fontAlgn="auto" hangingPunct="1">
              <a:lnSpc>
                <a:spcPct val="108000"/>
              </a:lnSpc>
              <a:spcBef>
                <a:spcPts val="0"/>
              </a:spcBef>
              <a:spcAft>
                <a:spcPts val="0"/>
              </a:spcAft>
            </a:pPr>
            <a:r>
              <a:rPr lang="en-US">
                <a:solidFill>
                  <a:srgbClr val="6B7780"/>
                </a:solidFill>
                <a:latin typeface="Aptos"/>
                <a:cs typeface="Aptos"/>
              </a:rPr>
              <a:t>Office apps, agents, and data protection</a:t>
            </a:r>
          </a:p>
        </p:txBody>
      </p:sp>
      <p:sp>
        <p:nvSpPr>
          <p:cNvPr id="9" name="card">
            <a:extLst>
              <a:ext uri="{FF2B5EF4-FFF2-40B4-BE49-F238E27FC236}">
                <a16:creationId xmlns:a16="http://schemas.microsoft.com/office/drawing/2014/main" id="{CE5B81B7-7089-79FE-69A9-A074BBE41BE6}"/>
              </a:ext>
            </a:extLst>
          </p:cNvPr>
          <p:cNvSpPr/>
          <p:nvPr/>
        </p:nvSpPr>
        <p:spPr>
          <a:xfrm>
            <a:off x="12420600" y="1766316"/>
            <a:ext cx="2125980" cy="850392"/>
          </a:xfrm>
          <a:prstGeom prst="roundRect">
            <a:avLst>
              <a:gd name="adj" fmla="val 14000"/>
            </a:avLst>
          </a:prstGeom>
          <a:solidFill>
            <a:srgbClr val="1F6FB2"/>
          </a:solidFill>
        </p:spPr>
        <p:txBody>
          <a:bodyPr wrap="square" lIns="60000" tIns="192000" rIns="60000" bIns="165000" anchor="ctr">
            <a:normAutofit/>
          </a:bodyPr>
          <a:lstStyle/>
          <a:p>
            <a:pPr algn="ctr" defTabSz="1371600" eaLnBrk="1" fontAlgn="auto" hangingPunct="1">
              <a:spcBef>
                <a:spcPts val="0"/>
              </a:spcBef>
              <a:spcAft>
                <a:spcPts val="0"/>
              </a:spcAft>
            </a:pPr>
            <a:r>
              <a:rPr lang="en-US" sz="2250" b="1">
                <a:solidFill>
                  <a:srgbClr val="FFFFFF"/>
                </a:solidFill>
                <a:latin typeface="Aptos"/>
                <a:cs typeface="Aptos"/>
              </a:rPr>
              <a:t>5 min</a:t>
            </a:r>
          </a:p>
        </p:txBody>
      </p:sp>
      <p:sp>
        <p:nvSpPr>
          <p:cNvPr id="11" name="circ">
            <a:extLst>
              <a:ext uri="{FF2B5EF4-FFF2-40B4-BE49-F238E27FC236}">
                <a16:creationId xmlns:a16="http://schemas.microsoft.com/office/drawing/2014/main" id="{27F9D629-C2ED-497D-CA2A-53DAE6C258DB}"/>
              </a:ext>
            </a:extLst>
          </p:cNvPr>
          <p:cNvSpPr/>
          <p:nvPr/>
        </p:nvSpPr>
        <p:spPr>
          <a:xfrm>
            <a:off x="2796540" y="3194304"/>
            <a:ext cx="850392" cy="850392"/>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3250" b="1">
                <a:solidFill>
                  <a:srgbClr val="FFFFFF"/>
                </a:solidFill>
                <a:latin typeface="Aptos"/>
                <a:cs typeface="Aptos"/>
              </a:rPr>
              <a:t>2</a:t>
            </a:r>
          </a:p>
        </p:txBody>
      </p:sp>
      <p:sp>
        <p:nvSpPr>
          <p:cNvPr id="13" name="tb">
            <a:extLst>
              <a:ext uri="{FF2B5EF4-FFF2-40B4-BE49-F238E27FC236}">
                <a16:creationId xmlns:a16="http://schemas.microsoft.com/office/drawing/2014/main" id="{2F2FF5F4-A214-B077-6F9A-DBAA58A4CF22}"/>
              </a:ext>
            </a:extLst>
          </p:cNvPr>
          <p:cNvSpPr/>
          <p:nvPr/>
        </p:nvSpPr>
        <p:spPr>
          <a:xfrm>
            <a:off x="4099560" y="3002280"/>
            <a:ext cx="10149840" cy="1303020"/>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300"/>
              </a:spcAft>
            </a:pPr>
            <a:r>
              <a:rPr lang="en-US" sz="2675" b="1">
                <a:solidFill>
                  <a:srgbClr val="002854"/>
                </a:solidFill>
                <a:latin typeface="Aptos"/>
                <a:cs typeface="Aptos"/>
              </a:rPr>
              <a:t>ChatGPT, Claude, Gemini</a:t>
            </a:r>
          </a:p>
          <a:p>
            <a:pPr defTabSz="1371600" eaLnBrk="1" fontAlgn="auto" hangingPunct="1">
              <a:lnSpc>
                <a:spcPct val="108000"/>
              </a:lnSpc>
              <a:spcBef>
                <a:spcPts val="0"/>
              </a:spcBef>
              <a:spcAft>
                <a:spcPts val="0"/>
              </a:spcAft>
            </a:pPr>
            <a:r>
              <a:rPr lang="en-US">
                <a:solidFill>
                  <a:srgbClr val="6B7780"/>
                </a:solidFill>
                <a:latin typeface="Aptos"/>
                <a:cs typeface="Aptos"/>
              </a:rPr>
              <a:t>Access, coding agents, and protections</a:t>
            </a:r>
          </a:p>
        </p:txBody>
      </p:sp>
      <p:sp>
        <p:nvSpPr>
          <p:cNvPr id="15" name="card">
            <a:extLst>
              <a:ext uri="{FF2B5EF4-FFF2-40B4-BE49-F238E27FC236}">
                <a16:creationId xmlns:a16="http://schemas.microsoft.com/office/drawing/2014/main" id="{C8744520-B4FF-2A6B-939C-93D3D57F14F1}"/>
              </a:ext>
            </a:extLst>
          </p:cNvPr>
          <p:cNvSpPr/>
          <p:nvPr/>
        </p:nvSpPr>
        <p:spPr>
          <a:xfrm>
            <a:off x="12420600" y="3139440"/>
            <a:ext cx="2125980" cy="850392"/>
          </a:xfrm>
          <a:prstGeom prst="roundRect">
            <a:avLst>
              <a:gd name="adj" fmla="val 14000"/>
            </a:avLst>
          </a:prstGeom>
          <a:solidFill>
            <a:srgbClr val="1F6FB2"/>
          </a:solidFill>
        </p:spPr>
        <p:txBody>
          <a:bodyPr wrap="square" lIns="60000" tIns="192000" rIns="60000" bIns="165000" anchor="ctr">
            <a:normAutofit/>
          </a:bodyPr>
          <a:lstStyle/>
          <a:p>
            <a:pPr algn="ctr" defTabSz="1371600" eaLnBrk="1" fontAlgn="auto" hangingPunct="1">
              <a:spcBef>
                <a:spcPts val="0"/>
              </a:spcBef>
              <a:spcAft>
                <a:spcPts val="0"/>
              </a:spcAft>
            </a:pPr>
            <a:r>
              <a:rPr lang="en-US" sz="2250" b="1">
                <a:solidFill>
                  <a:srgbClr val="FFFFFF"/>
                </a:solidFill>
                <a:latin typeface="Aptos"/>
                <a:cs typeface="Aptos"/>
              </a:rPr>
              <a:t>5 min</a:t>
            </a:r>
          </a:p>
        </p:txBody>
      </p:sp>
      <p:sp>
        <p:nvSpPr>
          <p:cNvPr id="17" name="circ">
            <a:extLst>
              <a:ext uri="{FF2B5EF4-FFF2-40B4-BE49-F238E27FC236}">
                <a16:creationId xmlns:a16="http://schemas.microsoft.com/office/drawing/2014/main" id="{076B4C6D-42F6-30F1-324B-3CC01069FFF1}"/>
              </a:ext>
            </a:extLst>
          </p:cNvPr>
          <p:cNvSpPr/>
          <p:nvPr/>
        </p:nvSpPr>
        <p:spPr>
          <a:xfrm>
            <a:off x="2796540" y="4573524"/>
            <a:ext cx="850392" cy="850392"/>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3250" b="1">
                <a:solidFill>
                  <a:srgbClr val="FFFFFF"/>
                </a:solidFill>
                <a:latin typeface="Aptos"/>
                <a:cs typeface="Aptos"/>
              </a:rPr>
              <a:t>3</a:t>
            </a:r>
          </a:p>
        </p:txBody>
      </p:sp>
      <p:sp>
        <p:nvSpPr>
          <p:cNvPr id="19" name="tb">
            <a:extLst>
              <a:ext uri="{FF2B5EF4-FFF2-40B4-BE49-F238E27FC236}">
                <a16:creationId xmlns:a16="http://schemas.microsoft.com/office/drawing/2014/main" id="{A6BF57D7-55A3-450C-EDB0-524CA0DB631B}"/>
              </a:ext>
            </a:extLst>
          </p:cNvPr>
          <p:cNvSpPr/>
          <p:nvPr/>
        </p:nvSpPr>
        <p:spPr>
          <a:xfrm>
            <a:off x="4099560" y="4381500"/>
            <a:ext cx="10149840" cy="1303020"/>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300"/>
              </a:spcAft>
            </a:pPr>
            <a:r>
              <a:rPr lang="en-US" sz="2675" b="1">
                <a:solidFill>
                  <a:srgbClr val="002854"/>
                </a:solidFill>
                <a:latin typeface="Aptos"/>
                <a:cs typeface="Aptos"/>
              </a:rPr>
              <a:t>Prompt engineering fundamentals</a:t>
            </a:r>
          </a:p>
          <a:p>
            <a:pPr defTabSz="1371600" eaLnBrk="1" fontAlgn="auto" hangingPunct="1">
              <a:lnSpc>
                <a:spcPct val="108000"/>
              </a:lnSpc>
              <a:spcBef>
                <a:spcPts val="0"/>
              </a:spcBef>
              <a:spcAft>
                <a:spcPts val="0"/>
              </a:spcAft>
            </a:pPr>
            <a:r>
              <a:rPr lang="en-US">
                <a:solidFill>
                  <a:srgbClr val="6B7780"/>
                </a:solidFill>
                <a:latin typeface="Aptos"/>
                <a:cs typeface="Aptos"/>
              </a:rPr>
              <a:t>Get useful results on the first try</a:t>
            </a:r>
          </a:p>
        </p:txBody>
      </p:sp>
      <p:sp>
        <p:nvSpPr>
          <p:cNvPr id="21" name="card">
            <a:extLst>
              <a:ext uri="{FF2B5EF4-FFF2-40B4-BE49-F238E27FC236}">
                <a16:creationId xmlns:a16="http://schemas.microsoft.com/office/drawing/2014/main" id="{02F14F44-BAE3-FA13-8320-13C56C48F11F}"/>
              </a:ext>
            </a:extLst>
          </p:cNvPr>
          <p:cNvSpPr/>
          <p:nvPr/>
        </p:nvSpPr>
        <p:spPr>
          <a:xfrm>
            <a:off x="12420600" y="4518660"/>
            <a:ext cx="2125980" cy="850392"/>
          </a:xfrm>
          <a:prstGeom prst="roundRect">
            <a:avLst>
              <a:gd name="adj" fmla="val 14000"/>
            </a:avLst>
          </a:prstGeom>
          <a:solidFill>
            <a:srgbClr val="1F6FB2"/>
          </a:solidFill>
        </p:spPr>
        <p:txBody>
          <a:bodyPr wrap="square" lIns="60000" tIns="192000" rIns="60000" bIns="165000" anchor="ctr">
            <a:normAutofit/>
          </a:bodyPr>
          <a:lstStyle/>
          <a:p>
            <a:pPr algn="ctr" defTabSz="1371600" eaLnBrk="1" fontAlgn="auto" hangingPunct="1">
              <a:spcBef>
                <a:spcPts val="0"/>
              </a:spcBef>
              <a:spcAft>
                <a:spcPts val="0"/>
              </a:spcAft>
            </a:pPr>
            <a:r>
              <a:rPr lang="en-US" sz="2250" b="1">
                <a:solidFill>
                  <a:srgbClr val="FFFFFF"/>
                </a:solidFill>
                <a:latin typeface="Aptos"/>
                <a:cs typeface="Aptos"/>
              </a:rPr>
              <a:t>5 min</a:t>
            </a:r>
          </a:p>
        </p:txBody>
      </p:sp>
      <p:sp>
        <p:nvSpPr>
          <p:cNvPr id="23" name="circ">
            <a:extLst>
              <a:ext uri="{FF2B5EF4-FFF2-40B4-BE49-F238E27FC236}">
                <a16:creationId xmlns:a16="http://schemas.microsoft.com/office/drawing/2014/main" id="{43D0C73D-0E6A-98CB-22BD-AAFBC8DD49F9}"/>
              </a:ext>
            </a:extLst>
          </p:cNvPr>
          <p:cNvSpPr/>
          <p:nvPr/>
        </p:nvSpPr>
        <p:spPr>
          <a:xfrm>
            <a:off x="2796540" y="6021324"/>
            <a:ext cx="850392" cy="850392"/>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3250" b="1">
                <a:solidFill>
                  <a:srgbClr val="FFFFFF"/>
                </a:solidFill>
                <a:latin typeface="Aptos"/>
                <a:cs typeface="Aptos"/>
              </a:rPr>
              <a:t>4</a:t>
            </a:r>
          </a:p>
        </p:txBody>
      </p:sp>
      <p:sp>
        <p:nvSpPr>
          <p:cNvPr id="25" name="tb">
            <a:extLst>
              <a:ext uri="{FF2B5EF4-FFF2-40B4-BE49-F238E27FC236}">
                <a16:creationId xmlns:a16="http://schemas.microsoft.com/office/drawing/2014/main" id="{AE23C99B-1EA1-986F-D379-599208C2052A}"/>
              </a:ext>
            </a:extLst>
          </p:cNvPr>
          <p:cNvSpPr/>
          <p:nvPr/>
        </p:nvSpPr>
        <p:spPr>
          <a:xfrm>
            <a:off x="4099560" y="5829300"/>
            <a:ext cx="10149840" cy="1303020"/>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300"/>
              </a:spcAft>
            </a:pPr>
            <a:r>
              <a:rPr lang="en-US" sz="2675" b="1">
                <a:solidFill>
                  <a:srgbClr val="002854"/>
                </a:solidFill>
                <a:latin typeface="Aptos"/>
                <a:cs typeface="Aptos"/>
              </a:rPr>
              <a:t>Practical use cases</a:t>
            </a:r>
          </a:p>
          <a:p>
            <a:pPr defTabSz="1371600" eaLnBrk="1" fontAlgn="auto" hangingPunct="1">
              <a:lnSpc>
                <a:spcPct val="108000"/>
              </a:lnSpc>
              <a:spcBef>
                <a:spcPts val="0"/>
              </a:spcBef>
              <a:spcAft>
                <a:spcPts val="0"/>
              </a:spcAft>
            </a:pPr>
            <a:r>
              <a:rPr lang="en-US">
                <a:solidFill>
                  <a:srgbClr val="6B7780"/>
                </a:solidFill>
                <a:latin typeface="Aptos"/>
                <a:cs typeface="Aptos"/>
              </a:rPr>
              <a:t>Office work, research, and safe habits</a:t>
            </a:r>
          </a:p>
        </p:txBody>
      </p:sp>
      <p:sp>
        <p:nvSpPr>
          <p:cNvPr id="27" name="card">
            <a:extLst>
              <a:ext uri="{FF2B5EF4-FFF2-40B4-BE49-F238E27FC236}">
                <a16:creationId xmlns:a16="http://schemas.microsoft.com/office/drawing/2014/main" id="{D955C8C3-68ED-5C85-5F99-4C97FA2ED430}"/>
              </a:ext>
            </a:extLst>
          </p:cNvPr>
          <p:cNvSpPr/>
          <p:nvPr/>
        </p:nvSpPr>
        <p:spPr>
          <a:xfrm>
            <a:off x="12420600" y="5966460"/>
            <a:ext cx="2125980" cy="850392"/>
          </a:xfrm>
          <a:prstGeom prst="roundRect">
            <a:avLst>
              <a:gd name="adj" fmla="val 14000"/>
            </a:avLst>
          </a:prstGeom>
          <a:solidFill>
            <a:srgbClr val="1F6FB2"/>
          </a:solidFill>
        </p:spPr>
        <p:txBody>
          <a:bodyPr wrap="square" lIns="60000" tIns="192000" rIns="60000" bIns="165000" anchor="ctr">
            <a:normAutofit/>
          </a:bodyPr>
          <a:lstStyle/>
          <a:p>
            <a:pPr algn="ctr" defTabSz="1371600" eaLnBrk="1" fontAlgn="auto" hangingPunct="1">
              <a:spcBef>
                <a:spcPts val="0"/>
              </a:spcBef>
              <a:spcAft>
                <a:spcPts val="0"/>
              </a:spcAft>
            </a:pPr>
            <a:r>
              <a:rPr lang="en-US" sz="2250" b="1">
                <a:solidFill>
                  <a:srgbClr val="FFFFFF"/>
                </a:solidFill>
                <a:latin typeface="Aptos"/>
                <a:cs typeface="Aptos"/>
              </a:rPr>
              <a:t>20 min</a:t>
            </a:r>
          </a:p>
        </p:txBody>
      </p:sp>
    </p:spTree>
    <p:extLst>
      <p:ext uri="{BB962C8B-B14F-4D97-AF65-F5344CB8AC3E}">
        <p14:creationId xmlns:p14="http://schemas.microsoft.com/office/powerpoint/2010/main" val="3588242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DBA6BAD-E8A5-74BD-68CC-C7925C53C9F2}"/>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25E0277-71EB-CA91-0B50-673015947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8A5CB6F0-F2FA-966B-7D05-A964B294A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816281FA-D113-36B3-7167-2FC141B395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a:extLst>
              <a:ext uri="{FF2B5EF4-FFF2-40B4-BE49-F238E27FC236}">
                <a16:creationId xmlns:a16="http://schemas.microsoft.com/office/drawing/2014/main" id="{449EA763-46B9-7AE1-750E-2D9493888725}"/>
              </a:ext>
            </a:extLst>
          </p:cNvPr>
          <p:cNvSpPr txBox="1">
            <a:spLocks/>
          </p:cNvSpPr>
          <p:nvPr/>
        </p:nvSpPr>
        <p:spPr>
          <a:xfrm>
            <a:off x="4953000" y="547688"/>
            <a:ext cx="96695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a:ln>
                  <a:noFill/>
                </a:ln>
                <a:solidFill>
                  <a:srgbClr val="002855"/>
                </a:solidFill>
                <a:effectLst/>
                <a:uLnTx/>
                <a:uFillTx/>
                <a:latin typeface="Aptos Display" panose="020F0302020204030204"/>
                <a:ea typeface="+mj-ea"/>
                <a:cs typeface="+mj-cs"/>
              </a:rPr>
              <a:t>Kentucky’s AI policy: the rules we work under</a:t>
            </a:r>
          </a:p>
        </p:txBody>
      </p:sp>
      <p:sp>
        <p:nvSpPr>
          <p:cNvPr id="5" name="card">
            <a:extLst>
              <a:ext uri="{FF2B5EF4-FFF2-40B4-BE49-F238E27FC236}">
                <a16:creationId xmlns:a16="http://schemas.microsoft.com/office/drawing/2014/main" id="{B6BBCFBD-7C1E-94D9-3739-6F004BC3C526}"/>
              </a:ext>
            </a:extLst>
          </p:cNvPr>
          <p:cNvSpPr/>
          <p:nvPr/>
        </p:nvSpPr>
        <p:spPr>
          <a:xfrm>
            <a:off x="830580" y="7711440"/>
            <a:ext cx="14638020" cy="1165860"/>
          </a:xfrm>
          <a:prstGeom prst="roundRect">
            <a:avLst>
              <a:gd name="adj" fmla="val 5000"/>
            </a:avLst>
          </a:prstGeom>
          <a:solidFill>
            <a:srgbClr val="FFF2F3"/>
          </a:solidFill>
          <a:ln w="9525">
            <a:solidFill>
              <a:srgbClr val="C8102E"/>
            </a:solidFill>
          </a:ln>
        </p:spPr>
        <p:txBody>
          <a:bodyPr wrap="square" lIns="246000" tIns="192000" rIns="246000" bIns="165000" anchor="ctr">
            <a:normAutofit/>
          </a:bodyPr>
          <a:lstStyle/>
          <a:p>
            <a:pPr algn="ctr" defTabSz="1371600" eaLnBrk="1" fontAlgn="auto" hangingPunct="1">
              <a:lnSpc>
                <a:spcPct val="108000"/>
              </a:lnSpc>
              <a:spcBef>
                <a:spcPts val="0"/>
              </a:spcBef>
              <a:spcAft>
                <a:spcPts val="0"/>
              </a:spcAft>
            </a:pPr>
            <a:r>
              <a:rPr lang="en-US" sz="2075" b="1">
                <a:solidFill>
                  <a:srgbClr val="C8102E"/>
                </a:solidFill>
                <a:latin typeface="Aptos"/>
                <a:cs typeface="Aptos"/>
              </a:rPr>
              <a:t>Rule of thumb:  </a:t>
            </a:r>
            <a:r>
              <a:rPr lang="en-US" sz="2075" b="1">
                <a:solidFill>
                  <a:srgbClr val="002854"/>
                </a:solidFill>
                <a:latin typeface="Aptos"/>
                <a:cs typeface="Aptos"/>
              </a:rPr>
              <a:t>  Kentucky permits AI use, with approval, disclosure, and a human accountable for the result.</a:t>
            </a:r>
          </a:p>
        </p:txBody>
      </p:sp>
      <p:sp>
        <p:nvSpPr>
          <p:cNvPr id="7" name="card">
            <a:extLst>
              <a:ext uri="{FF2B5EF4-FFF2-40B4-BE49-F238E27FC236}">
                <a16:creationId xmlns:a16="http://schemas.microsoft.com/office/drawing/2014/main" id="{93833869-ED25-5004-B263-119673EEEDA3}"/>
              </a:ext>
            </a:extLst>
          </p:cNvPr>
          <p:cNvSpPr/>
          <p:nvPr/>
        </p:nvSpPr>
        <p:spPr>
          <a:xfrm>
            <a:off x="1143000" y="2705100"/>
            <a:ext cx="6793229" cy="208026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r>
              <a:rPr lang="en-US" sz="2600" b="1">
                <a:solidFill>
                  <a:srgbClr val="002854"/>
                </a:solidFill>
                <a:latin typeface="Aptos"/>
                <a:cs typeface="Aptos"/>
              </a:rPr>
              <a:t>Senate Bill 4 - </a:t>
            </a:r>
            <a:r>
              <a:rPr lang="en-US" sz="2300" b="1" i="1">
                <a:solidFill>
                  <a:srgbClr val="002854"/>
                </a:solidFill>
                <a:latin typeface="Aptos"/>
                <a:cs typeface="Aptos"/>
              </a:rPr>
              <a:t>signed March 2025</a:t>
            </a:r>
            <a:endParaRPr lang="en-US" sz="2600" b="1" i="1">
              <a:solidFill>
                <a:srgbClr val="002854"/>
              </a:solidFill>
              <a:latin typeface="Aptos"/>
              <a:cs typeface="Aptos"/>
            </a:endParaRP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Codified at KRS 42.731; creates an AI Governance Committee inside the Commonwealth Office of Technology</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Agencies must route AI through COT approval before deploying it</a:t>
            </a:r>
          </a:p>
        </p:txBody>
      </p:sp>
      <p:sp>
        <p:nvSpPr>
          <p:cNvPr id="9" name="card">
            <a:extLst>
              <a:ext uri="{FF2B5EF4-FFF2-40B4-BE49-F238E27FC236}">
                <a16:creationId xmlns:a16="http://schemas.microsoft.com/office/drawing/2014/main" id="{F79130E5-16A4-FCD4-F3BA-F9F4685371BE}"/>
              </a:ext>
            </a:extLst>
          </p:cNvPr>
          <p:cNvSpPr/>
          <p:nvPr/>
        </p:nvSpPr>
        <p:spPr>
          <a:xfrm>
            <a:off x="8218171" y="2705100"/>
            <a:ext cx="6793229" cy="208026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20000"/>
          </a:bodyPr>
          <a:lstStyle/>
          <a:p>
            <a:pPr defTabSz="1371600" eaLnBrk="1" fontAlgn="auto" hangingPunct="1">
              <a:lnSpc>
                <a:spcPct val="104000"/>
              </a:lnSpc>
              <a:spcBef>
                <a:spcPts val="0"/>
              </a:spcBef>
              <a:spcAft>
                <a:spcPts val="600"/>
              </a:spcAft>
            </a:pPr>
            <a:r>
              <a:rPr lang="en-US" sz="2600" b="1">
                <a:solidFill>
                  <a:srgbClr val="002854"/>
                </a:solidFill>
                <a:latin typeface="Aptos"/>
                <a:cs typeface="Aptos"/>
              </a:rPr>
              <a:t>CIO-126 - </a:t>
            </a:r>
            <a:r>
              <a:rPr lang="en-US" sz="2300" b="1" i="1">
                <a:solidFill>
                  <a:srgbClr val="002854"/>
                </a:solidFill>
                <a:latin typeface="Aptos"/>
                <a:cs typeface="Aptos"/>
              </a:rPr>
              <a:t>enterprise AI policy</a:t>
            </a:r>
            <a:endParaRPr lang="en-US" sz="2600" b="1" i="1">
              <a:solidFill>
                <a:srgbClr val="002854"/>
              </a:solidFill>
              <a:latin typeface="Aptos"/>
              <a:cs typeface="Aptos"/>
            </a:endParaRP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Effective October 2025; sets acceptable uses of generative AI for executive branch employees</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Protects the safety, privacy, and intellectual property of Commonwealth data</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Read it alongside CIO-060, the acceptable use policy</a:t>
            </a:r>
          </a:p>
        </p:txBody>
      </p:sp>
      <p:sp>
        <p:nvSpPr>
          <p:cNvPr id="11" name="card">
            <a:extLst>
              <a:ext uri="{FF2B5EF4-FFF2-40B4-BE49-F238E27FC236}">
                <a16:creationId xmlns:a16="http://schemas.microsoft.com/office/drawing/2014/main" id="{156ECBAA-3D77-F238-3EF3-BAE3780C6E8D}"/>
              </a:ext>
            </a:extLst>
          </p:cNvPr>
          <p:cNvSpPr/>
          <p:nvPr/>
        </p:nvSpPr>
        <p:spPr>
          <a:xfrm>
            <a:off x="1143000" y="5349240"/>
            <a:ext cx="6793229" cy="204216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r>
              <a:rPr lang="en-US" sz="2600" b="1">
                <a:solidFill>
                  <a:srgbClr val="002854"/>
                </a:solidFill>
                <a:latin typeface="Aptos"/>
                <a:cs typeface="Aptos"/>
              </a:rPr>
              <a:t>Transparency - </a:t>
            </a:r>
            <a:r>
              <a:rPr lang="en-US" sz="2300" b="1" i="1">
                <a:solidFill>
                  <a:srgbClr val="002854"/>
                </a:solidFill>
                <a:latin typeface="Aptos"/>
                <a:cs typeface="Aptos"/>
              </a:rPr>
              <a:t>and human oversight</a:t>
            </a:r>
            <a:endParaRPr lang="en-US" sz="2600" b="1" i="1">
              <a:solidFill>
                <a:srgbClr val="002854"/>
              </a:solidFill>
              <a:latin typeface="Aptos"/>
              <a:cs typeface="Aptos"/>
            </a:endParaRP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Agencies disclose where AI informs decisions affecting citizens</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A human stays in the loop on consequential decisions</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Citizens get a path to appeal an AI-influenced decision</a:t>
            </a:r>
          </a:p>
        </p:txBody>
      </p:sp>
      <p:sp>
        <p:nvSpPr>
          <p:cNvPr id="13" name="card">
            <a:extLst>
              <a:ext uri="{FF2B5EF4-FFF2-40B4-BE49-F238E27FC236}">
                <a16:creationId xmlns:a16="http://schemas.microsoft.com/office/drawing/2014/main" id="{77826E9A-59BF-CA89-3017-C5AFEA509708}"/>
              </a:ext>
            </a:extLst>
          </p:cNvPr>
          <p:cNvSpPr/>
          <p:nvPr/>
        </p:nvSpPr>
        <p:spPr>
          <a:xfrm>
            <a:off x="8218171" y="5295899"/>
            <a:ext cx="6793229" cy="2042159"/>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r>
              <a:rPr lang="en-US" sz="2600" b="1">
                <a:solidFill>
                  <a:srgbClr val="002854"/>
                </a:solidFill>
                <a:latin typeface="Aptos"/>
                <a:cs typeface="Aptos"/>
              </a:rPr>
              <a:t>What it means - </a:t>
            </a:r>
            <a:r>
              <a:rPr lang="en-US" sz="2300" b="1" i="1">
                <a:solidFill>
                  <a:srgbClr val="002854"/>
                </a:solidFill>
                <a:latin typeface="Aptos"/>
                <a:cs typeface="Aptos"/>
              </a:rPr>
              <a:t>for our KYTC work</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Use approved, registered tools and keep sensitive project data out of anything else</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1850">
                <a:solidFill>
                  <a:srgbClr val="333333"/>
                </a:solidFill>
                <a:latin typeface="Aptos"/>
                <a:cs typeface="Aptos"/>
              </a:rPr>
              <a:t>Engineering judgment, review, and QC stay with the engineer</a:t>
            </a:r>
          </a:p>
        </p:txBody>
      </p:sp>
    </p:spTree>
    <p:extLst>
      <p:ext uri="{BB962C8B-B14F-4D97-AF65-F5344CB8AC3E}">
        <p14:creationId xmlns:p14="http://schemas.microsoft.com/office/powerpoint/2010/main" val="1925870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6FE7B25-9D4E-73F4-3FBB-A8A05F4B6157}"/>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9C82884A-ACBC-5C3B-D68B-9F9E71956B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E3CD1FAF-F19D-0586-9CE6-BFFB9D03BE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23BD8E0F-710A-38D0-1839-589AA6C1E0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b">
            <a:extLst>
              <a:ext uri="{FF2B5EF4-FFF2-40B4-BE49-F238E27FC236}">
                <a16:creationId xmlns:a16="http://schemas.microsoft.com/office/drawing/2014/main" id="{81155691-D794-F2D6-8BE9-2C40409B9240}"/>
              </a:ext>
            </a:extLst>
          </p:cNvPr>
          <p:cNvSpPr/>
          <p:nvPr/>
        </p:nvSpPr>
        <p:spPr>
          <a:xfrm>
            <a:off x="1165860" y="2743200"/>
            <a:ext cx="4114800" cy="178308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10800" b="1">
                <a:solidFill>
                  <a:srgbClr val="1F6FC0"/>
                </a:solidFill>
                <a:latin typeface="Aptos Display"/>
                <a:cs typeface="Aptos Display"/>
              </a:rPr>
              <a:t>01</a:t>
            </a:r>
          </a:p>
        </p:txBody>
      </p:sp>
      <p:sp>
        <p:nvSpPr>
          <p:cNvPr id="3" name="tb">
            <a:extLst>
              <a:ext uri="{FF2B5EF4-FFF2-40B4-BE49-F238E27FC236}">
                <a16:creationId xmlns:a16="http://schemas.microsoft.com/office/drawing/2014/main" id="{A6D8AE4D-F121-53FB-2CCE-D79D77C2E1EA}"/>
              </a:ext>
            </a:extLst>
          </p:cNvPr>
          <p:cNvSpPr/>
          <p:nvPr/>
        </p:nvSpPr>
        <p:spPr>
          <a:xfrm>
            <a:off x="1234440" y="4457700"/>
            <a:ext cx="14401800" cy="1783080"/>
          </a:xfrm>
          <a:prstGeom prst="rect">
            <a:avLst/>
          </a:prstGeom>
          <a:noFill/>
        </p:spPr>
        <p:txBody>
          <a:bodyPr wrap="square" lIns="0" tIns="0" rIns="0" bIns="0" anchor="t">
            <a:normAutofit/>
          </a:bodyPr>
          <a:lstStyle/>
          <a:p>
            <a:pPr defTabSz="1371600" eaLnBrk="1" fontAlgn="auto" hangingPunct="1">
              <a:lnSpc>
                <a:spcPct val="104000"/>
              </a:lnSpc>
              <a:spcBef>
                <a:spcPts val="0"/>
              </a:spcBef>
              <a:spcAft>
                <a:spcPts val="0"/>
              </a:spcAft>
            </a:pPr>
            <a:r>
              <a:rPr lang="en-US" sz="6600" b="1">
                <a:solidFill>
                  <a:srgbClr val="002854"/>
                </a:solidFill>
                <a:latin typeface="Aptos Display"/>
                <a:cs typeface="Aptos Display"/>
              </a:rPr>
              <a:t>Copilot: </a:t>
            </a:r>
            <a:r>
              <a:rPr lang="en-US" sz="6600" b="1">
                <a:solidFill>
                  <a:srgbClr val="002854"/>
                </a:solidFill>
                <a:latin typeface="Aptos" panose="020F0502020204030204"/>
                <a:cs typeface="Aptos"/>
              </a:rPr>
              <a:t>Microsoft’s answer to AI</a:t>
            </a:r>
            <a:endParaRPr lang="en-US" sz="6600" b="1">
              <a:solidFill>
                <a:srgbClr val="002854"/>
              </a:solidFill>
              <a:latin typeface="Aptos Display"/>
              <a:cs typeface="Aptos Display"/>
            </a:endParaRPr>
          </a:p>
        </p:txBody>
      </p:sp>
      <p:sp>
        <p:nvSpPr>
          <p:cNvPr id="4" name="tb">
            <a:extLst>
              <a:ext uri="{FF2B5EF4-FFF2-40B4-BE49-F238E27FC236}">
                <a16:creationId xmlns:a16="http://schemas.microsoft.com/office/drawing/2014/main" id="{74A8C3D0-C654-F27E-CE09-76206C907C19}"/>
              </a:ext>
            </a:extLst>
          </p:cNvPr>
          <p:cNvSpPr/>
          <p:nvPr/>
        </p:nvSpPr>
        <p:spPr>
          <a:xfrm>
            <a:off x="1303020" y="6103620"/>
            <a:ext cx="13716000" cy="1234440"/>
          </a:xfrm>
          <a:prstGeom prst="rect">
            <a:avLst/>
          </a:prstGeom>
          <a:noFill/>
        </p:spPr>
        <p:txBody>
          <a:bodyPr wrap="square" lIns="0" tIns="0" rIns="0" bIns="0" anchor="t">
            <a:normAutofit/>
          </a:bodyPr>
          <a:lstStyle/>
          <a:p>
            <a:pPr defTabSz="1371600" eaLnBrk="1" fontAlgn="auto" hangingPunct="1">
              <a:lnSpc>
                <a:spcPct val="110000"/>
              </a:lnSpc>
              <a:spcBef>
                <a:spcPts val="0"/>
              </a:spcBef>
              <a:spcAft>
                <a:spcPts val="0"/>
              </a:spcAft>
            </a:pPr>
            <a:r>
              <a:rPr lang="en-US" sz="2925" i="1">
                <a:solidFill>
                  <a:srgbClr val="595959"/>
                </a:solidFill>
                <a:latin typeface="Aptos"/>
                <a:cs typeface="Aptos"/>
              </a:rPr>
              <a:t>Office apps integration and enterprise data protection</a:t>
            </a:r>
          </a:p>
        </p:txBody>
      </p:sp>
    </p:spTree>
    <p:extLst>
      <p:ext uri="{BB962C8B-B14F-4D97-AF65-F5344CB8AC3E}">
        <p14:creationId xmlns:p14="http://schemas.microsoft.com/office/powerpoint/2010/main" val="2353417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DBA6BAD-E8A5-74BD-68CC-C7925C53C9F2}"/>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25E0277-71EB-CA91-0B50-6730159470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8A5CB6F0-F2FA-966B-7D05-A964B294A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816281FA-D113-36B3-7167-2FC141B395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a:extLst>
              <a:ext uri="{FF2B5EF4-FFF2-40B4-BE49-F238E27FC236}">
                <a16:creationId xmlns:a16="http://schemas.microsoft.com/office/drawing/2014/main" id="{449EA763-46B9-7AE1-750E-2D9493888725}"/>
              </a:ext>
            </a:extLst>
          </p:cNvPr>
          <p:cNvSpPr txBox="1">
            <a:spLocks/>
          </p:cNvSpPr>
          <p:nvPr/>
        </p:nvSpPr>
        <p:spPr>
          <a:xfrm>
            <a:off x="4953000" y="547688"/>
            <a:ext cx="96695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Copilot in your Office apps</a:t>
            </a:r>
          </a:p>
        </p:txBody>
      </p:sp>
      <p:sp>
        <p:nvSpPr>
          <p:cNvPr id="5" name="card">
            <a:extLst>
              <a:ext uri="{FF2B5EF4-FFF2-40B4-BE49-F238E27FC236}">
                <a16:creationId xmlns:a16="http://schemas.microsoft.com/office/drawing/2014/main" id="{B6BBCFBD-7C1E-94D9-3739-6F004BC3C526}"/>
              </a:ext>
            </a:extLst>
          </p:cNvPr>
          <p:cNvSpPr/>
          <p:nvPr/>
        </p:nvSpPr>
        <p:spPr>
          <a:xfrm>
            <a:off x="830580" y="7711440"/>
            <a:ext cx="14638020" cy="1165860"/>
          </a:xfrm>
          <a:prstGeom prst="roundRect">
            <a:avLst>
              <a:gd name="adj" fmla="val 5000"/>
            </a:avLst>
          </a:prstGeom>
          <a:solidFill>
            <a:srgbClr val="FFF2F3"/>
          </a:solidFill>
          <a:ln w="9525">
            <a:solidFill>
              <a:srgbClr val="C8102E"/>
            </a:solidFill>
          </a:ln>
        </p:spPr>
        <p:txBody>
          <a:bodyPr wrap="square" lIns="246000" tIns="192000" rIns="246000" bIns="165000" anchor="ctr">
            <a:normAutofit/>
          </a:bodyPr>
          <a:lstStyle/>
          <a:p>
            <a:pPr algn="ctr" defTabSz="1371600" eaLnBrk="1" fontAlgn="auto" hangingPunct="1">
              <a:lnSpc>
                <a:spcPct val="108000"/>
              </a:lnSpc>
              <a:spcBef>
                <a:spcPts val="0"/>
              </a:spcBef>
              <a:spcAft>
                <a:spcPts val="0"/>
              </a:spcAft>
            </a:pPr>
            <a:r>
              <a:rPr lang="en-US" sz="2600" b="1">
                <a:solidFill>
                  <a:srgbClr val="C8102E"/>
                </a:solidFill>
                <a:latin typeface="Aptos"/>
                <a:cs typeface="Aptos"/>
              </a:rPr>
              <a:t>Rule of thumb:  </a:t>
            </a:r>
            <a:r>
              <a:rPr lang="en-US" sz="2600" b="1">
                <a:solidFill>
                  <a:srgbClr val="002854"/>
                </a:solidFill>
                <a:latin typeface="Aptos"/>
                <a:cs typeface="Aptos"/>
              </a:rPr>
              <a:t>Copilot works right inside the app you are already using.¹</a:t>
            </a:r>
          </a:p>
        </p:txBody>
      </p:sp>
      <p:sp>
        <p:nvSpPr>
          <p:cNvPr id="7" name="card">
            <a:extLst>
              <a:ext uri="{FF2B5EF4-FFF2-40B4-BE49-F238E27FC236}">
                <a16:creationId xmlns:a16="http://schemas.microsoft.com/office/drawing/2014/main" id="{93833869-ED25-5004-B263-119673EEEDA3}"/>
              </a:ext>
            </a:extLst>
          </p:cNvPr>
          <p:cNvSpPr/>
          <p:nvPr/>
        </p:nvSpPr>
        <p:spPr>
          <a:xfrm>
            <a:off x="1143000" y="2705100"/>
            <a:ext cx="6793229" cy="208026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Outlook	 - </a:t>
            </a:r>
            <a:r>
              <a:rPr lang="en-US" sz="2600" b="1" i="1">
                <a:solidFill>
                  <a:srgbClr val="002854"/>
                </a:solidFill>
                <a:latin typeface="Aptos"/>
                <a:cs typeface="Aptos"/>
              </a:rPr>
              <a:t>Email, calendar</a:t>
            </a:r>
            <a:endParaRPr lang="en-US" sz="3450" b="1" i="1">
              <a:solidFill>
                <a:srgbClr val="002854"/>
              </a:solidFill>
              <a:latin typeface="Aptos"/>
              <a:cs typeface="Aptos"/>
            </a:endParaRP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Search and organize your inbox.</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Schedule and set up meetings</a:t>
            </a:r>
          </a:p>
        </p:txBody>
      </p:sp>
      <p:sp>
        <p:nvSpPr>
          <p:cNvPr id="9" name="card">
            <a:extLst>
              <a:ext uri="{FF2B5EF4-FFF2-40B4-BE49-F238E27FC236}">
                <a16:creationId xmlns:a16="http://schemas.microsoft.com/office/drawing/2014/main" id="{F79130E5-16A4-FCD4-F3BA-F9F4685371BE}"/>
              </a:ext>
            </a:extLst>
          </p:cNvPr>
          <p:cNvSpPr/>
          <p:nvPr/>
        </p:nvSpPr>
        <p:spPr>
          <a:xfrm>
            <a:off x="8218171" y="2705100"/>
            <a:ext cx="6793229" cy="208026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Word - </a:t>
            </a:r>
            <a:r>
              <a:rPr lang="en-US" sz="2600" b="1" i="1">
                <a:solidFill>
                  <a:srgbClr val="002854"/>
                </a:solidFill>
                <a:latin typeface="Aptos"/>
                <a:cs typeface="Aptos"/>
              </a:rPr>
              <a:t>Documents</a:t>
            </a:r>
            <a:endParaRPr lang="en-US" sz="3450" b="1" i="1">
              <a:solidFill>
                <a:srgbClr val="002854"/>
              </a:solidFill>
              <a:latin typeface="Aptos"/>
              <a:cs typeface="Aptos"/>
            </a:endParaRP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Summarize, correct, and rewrite</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Change fonts and restyle formatting</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Automated spell-check and edits</a:t>
            </a:r>
          </a:p>
        </p:txBody>
      </p:sp>
      <p:sp>
        <p:nvSpPr>
          <p:cNvPr id="11" name="card">
            <a:extLst>
              <a:ext uri="{FF2B5EF4-FFF2-40B4-BE49-F238E27FC236}">
                <a16:creationId xmlns:a16="http://schemas.microsoft.com/office/drawing/2014/main" id="{156ECBAA-3D77-F238-3EF3-BAE3780C6E8D}"/>
              </a:ext>
            </a:extLst>
          </p:cNvPr>
          <p:cNvSpPr/>
          <p:nvPr/>
        </p:nvSpPr>
        <p:spPr>
          <a:xfrm>
            <a:off x="1143000" y="5349240"/>
            <a:ext cx="6793229" cy="204216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Excel - </a:t>
            </a:r>
            <a:r>
              <a:rPr lang="en-US" sz="2600" b="1" i="1">
                <a:solidFill>
                  <a:srgbClr val="002854"/>
                </a:solidFill>
                <a:latin typeface="Aptos"/>
                <a:cs typeface="Aptos"/>
              </a:rPr>
              <a:t>Spreadsheets</a:t>
            </a:r>
            <a:endParaRPr lang="en-US" sz="3450" b="1" i="1">
              <a:solidFill>
                <a:srgbClr val="002854"/>
              </a:solidFill>
              <a:latin typeface="Aptos"/>
              <a:cs typeface="Aptos"/>
            </a:endParaRP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Writes formulas for you</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Adjust and formats sheets</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No VBA or Python support	</a:t>
            </a:r>
          </a:p>
        </p:txBody>
      </p:sp>
      <p:sp>
        <p:nvSpPr>
          <p:cNvPr id="13" name="card">
            <a:extLst>
              <a:ext uri="{FF2B5EF4-FFF2-40B4-BE49-F238E27FC236}">
                <a16:creationId xmlns:a16="http://schemas.microsoft.com/office/drawing/2014/main" id="{77826E9A-59BF-CA89-3017-C5AFEA509708}"/>
              </a:ext>
            </a:extLst>
          </p:cNvPr>
          <p:cNvSpPr/>
          <p:nvPr/>
        </p:nvSpPr>
        <p:spPr>
          <a:xfrm>
            <a:off x="8218171" y="5295899"/>
            <a:ext cx="6793229" cy="2042159"/>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PowerPoint - </a:t>
            </a:r>
            <a:r>
              <a:rPr lang="en-US" sz="2600" b="1" i="1">
                <a:solidFill>
                  <a:srgbClr val="002854"/>
                </a:solidFill>
                <a:latin typeface="Aptos"/>
                <a:cs typeface="Aptos"/>
              </a:rPr>
              <a:t>Slides</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Create and update slides</a:t>
            </a:r>
          </a:p>
          <a:p>
            <a:pPr marL="342900" indent="-342900" defTabSz="1371600" eaLnBrk="1" fontAlgn="auto" hangingPunct="1">
              <a:lnSpc>
                <a:spcPct val="118000"/>
              </a:lnSpc>
              <a:spcBef>
                <a:spcPts val="0"/>
              </a:spcBef>
              <a:spcAft>
                <a:spcPts val="0"/>
              </a:spcAft>
              <a:buFont typeface="Aptos" panose="020B0604020202020204" pitchFamily="34" charset="0"/>
              <a:buChar char="•"/>
            </a:pPr>
            <a:r>
              <a:rPr lang="en-US" sz="2300">
                <a:solidFill>
                  <a:srgbClr val="333333"/>
                </a:solidFill>
                <a:latin typeface="Aptos"/>
                <a:cs typeface="Aptos"/>
              </a:rPr>
              <a:t>Move text and objects across slides</a:t>
            </a:r>
          </a:p>
        </p:txBody>
      </p:sp>
    </p:spTree>
    <p:extLst>
      <p:ext uri="{BB962C8B-B14F-4D97-AF65-F5344CB8AC3E}">
        <p14:creationId xmlns:p14="http://schemas.microsoft.com/office/powerpoint/2010/main" val="1925870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A7934-2DFA-E7E3-6ADD-5C7C73298941}"/>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DBD2901E-0F80-0B41-29A5-9C0448C572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2CED7202-8A65-9FD1-82C7-BEA89D34F5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65D45D0E-AB62-1C85-FBEC-AD59E45702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F5C42B1-6901-724F-8D38-80CDD4CD94D0}"/>
              </a:ext>
            </a:extLst>
          </p:cNvPr>
          <p:cNvPicPr>
            <a:picLocks noChangeAspect="1"/>
          </p:cNvPicPr>
          <p:nvPr/>
        </p:nvPicPr>
        <p:blipFill>
          <a:blip r:embed="rId6"/>
          <a:stretch>
            <a:fillRect/>
          </a:stretch>
        </p:blipFill>
        <p:spPr>
          <a:xfrm>
            <a:off x="2971800" y="2476500"/>
            <a:ext cx="13181457" cy="7085033"/>
          </a:xfrm>
          <a:prstGeom prst="rect">
            <a:avLst/>
          </a:prstGeom>
        </p:spPr>
      </p:pic>
      <p:sp>
        <p:nvSpPr>
          <p:cNvPr id="5" name="Title">
            <a:extLst>
              <a:ext uri="{FF2B5EF4-FFF2-40B4-BE49-F238E27FC236}">
                <a16:creationId xmlns:a16="http://schemas.microsoft.com/office/drawing/2014/main" id="{053F40D3-59D0-E5A8-7FF1-FDF021954EF3}"/>
              </a:ext>
            </a:extLst>
          </p:cNvPr>
          <p:cNvSpPr txBox="1">
            <a:spLocks/>
          </p:cNvSpPr>
          <p:nvPr/>
        </p:nvSpPr>
        <p:spPr>
          <a:xfrm>
            <a:off x="7391400" y="734458"/>
            <a:ext cx="3505200"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Outlook</a:t>
            </a:r>
          </a:p>
        </p:txBody>
      </p:sp>
      <p:cxnSp>
        <p:nvCxnSpPr>
          <p:cNvPr id="7" name="Straight Arrow Connector 6">
            <a:extLst>
              <a:ext uri="{FF2B5EF4-FFF2-40B4-BE49-F238E27FC236}">
                <a16:creationId xmlns:a16="http://schemas.microsoft.com/office/drawing/2014/main" id="{E0E05FF3-47A5-F2EC-FEEF-BD95E27F2994}"/>
              </a:ext>
            </a:extLst>
          </p:cNvPr>
          <p:cNvCxnSpPr>
            <a:cxnSpLocks/>
          </p:cNvCxnSpPr>
          <p:nvPr/>
        </p:nvCxnSpPr>
        <p:spPr>
          <a:xfrm>
            <a:off x="11811000" y="2095500"/>
            <a:ext cx="1676400" cy="990600"/>
          </a:xfrm>
          <a:prstGeom prst="straightConnector1">
            <a:avLst/>
          </a:prstGeom>
          <a:ln w="79375">
            <a:tailEnd type="triangle"/>
          </a:ln>
          <a:effectLst>
            <a:glow rad="127000">
              <a:schemeClr val="bg1"/>
            </a:glow>
          </a:effectLst>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828330CA-0CF0-063F-FD96-20854BB269DA}"/>
              </a:ext>
            </a:extLst>
          </p:cNvPr>
          <p:cNvPicPr>
            <a:picLocks noChangeAspect="1"/>
          </p:cNvPicPr>
          <p:nvPr/>
        </p:nvPicPr>
        <p:blipFill>
          <a:blip r:embed="rId7"/>
          <a:stretch>
            <a:fillRect/>
          </a:stretch>
        </p:blipFill>
        <p:spPr>
          <a:xfrm>
            <a:off x="9663546" y="3086100"/>
            <a:ext cx="4500130" cy="6810375"/>
          </a:xfrm>
          <a:prstGeom prst="rect">
            <a:avLst/>
          </a:prstGeom>
        </p:spPr>
      </p:pic>
    </p:spTree>
    <p:extLst>
      <p:ext uri="{BB962C8B-B14F-4D97-AF65-F5344CB8AC3E}">
        <p14:creationId xmlns:p14="http://schemas.microsoft.com/office/powerpoint/2010/main" val="173170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750A5-7459-BA49-7C0E-8A1C064AE1A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70ED88D-0BE7-3C21-DE20-F9BBF375D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D6E886F-4722-7AB7-0C0D-A619952CF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5618E97-19EE-D883-3A5A-95A7A5BD27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a:extLst>
              <a:ext uri="{FF2B5EF4-FFF2-40B4-BE49-F238E27FC236}">
                <a16:creationId xmlns:a16="http://schemas.microsoft.com/office/drawing/2014/main" id="{41EA2D5D-4F6F-1B75-367D-B56A81603217}"/>
              </a:ext>
            </a:extLst>
          </p:cNvPr>
          <p:cNvSpPr txBox="1">
            <a:spLocks/>
          </p:cNvSpPr>
          <p:nvPr/>
        </p:nvSpPr>
        <p:spPr>
          <a:xfrm>
            <a:off x="7391400" y="734458"/>
            <a:ext cx="3505200"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Word</a:t>
            </a:r>
          </a:p>
        </p:txBody>
      </p:sp>
      <p:pic>
        <p:nvPicPr>
          <p:cNvPr id="5" name="Picture 4">
            <a:extLst>
              <a:ext uri="{FF2B5EF4-FFF2-40B4-BE49-F238E27FC236}">
                <a16:creationId xmlns:a16="http://schemas.microsoft.com/office/drawing/2014/main" id="{27BC1841-4DC5-1090-E29D-1513E6F51D4A}"/>
              </a:ext>
            </a:extLst>
          </p:cNvPr>
          <p:cNvPicPr>
            <a:picLocks noChangeAspect="1"/>
          </p:cNvPicPr>
          <p:nvPr/>
        </p:nvPicPr>
        <p:blipFill>
          <a:blip r:embed="rId6"/>
          <a:stretch>
            <a:fillRect/>
          </a:stretch>
        </p:blipFill>
        <p:spPr>
          <a:xfrm>
            <a:off x="1990144" y="1943100"/>
            <a:ext cx="13412362" cy="7212193"/>
          </a:xfrm>
          <a:prstGeom prst="rect">
            <a:avLst/>
          </a:prstGeom>
          <a:ln w="25400">
            <a:solidFill>
              <a:schemeClr val="bg1"/>
            </a:solidFill>
          </a:ln>
        </p:spPr>
      </p:pic>
      <p:pic>
        <p:nvPicPr>
          <p:cNvPr id="7" name="Picture 6">
            <a:extLst>
              <a:ext uri="{FF2B5EF4-FFF2-40B4-BE49-F238E27FC236}">
                <a16:creationId xmlns:a16="http://schemas.microsoft.com/office/drawing/2014/main" id="{38B68ABE-4768-A821-DB34-D74F53A07381}"/>
              </a:ext>
            </a:extLst>
          </p:cNvPr>
          <p:cNvPicPr>
            <a:picLocks noChangeAspect="1"/>
          </p:cNvPicPr>
          <p:nvPr/>
        </p:nvPicPr>
        <p:blipFill>
          <a:blip r:embed="rId7"/>
          <a:stretch>
            <a:fillRect/>
          </a:stretch>
        </p:blipFill>
        <p:spPr>
          <a:xfrm rot="6345182">
            <a:off x="14574933" y="7003760"/>
            <a:ext cx="2422336" cy="1682178"/>
          </a:xfrm>
          <a:prstGeom prst="rect">
            <a:avLst/>
          </a:prstGeom>
        </p:spPr>
      </p:pic>
      <p:pic>
        <p:nvPicPr>
          <p:cNvPr id="9" name="Picture 8">
            <a:extLst>
              <a:ext uri="{FF2B5EF4-FFF2-40B4-BE49-F238E27FC236}">
                <a16:creationId xmlns:a16="http://schemas.microsoft.com/office/drawing/2014/main" id="{81FDF9BE-CFB9-593E-8A9E-38C9576648BE}"/>
              </a:ext>
            </a:extLst>
          </p:cNvPr>
          <p:cNvPicPr>
            <a:picLocks noChangeAspect="1"/>
          </p:cNvPicPr>
          <p:nvPr/>
        </p:nvPicPr>
        <p:blipFill>
          <a:blip r:embed="rId8"/>
          <a:stretch>
            <a:fillRect/>
          </a:stretch>
        </p:blipFill>
        <p:spPr>
          <a:xfrm>
            <a:off x="468228" y="2424287"/>
            <a:ext cx="14179552" cy="7621509"/>
          </a:xfrm>
          <a:prstGeom prst="rect">
            <a:avLst/>
          </a:prstGeom>
          <a:ln w="25400">
            <a:solidFill>
              <a:schemeClr val="bg1"/>
            </a:solidFill>
          </a:ln>
        </p:spPr>
      </p:pic>
      <p:sp>
        <p:nvSpPr>
          <p:cNvPr id="10" name="Rectangle 9">
            <a:extLst>
              <a:ext uri="{FF2B5EF4-FFF2-40B4-BE49-F238E27FC236}">
                <a16:creationId xmlns:a16="http://schemas.microsoft.com/office/drawing/2014/main" id="{E45ABD54-3D5E-C5DC-25C6-38A0E46AA65B}"/>
              </a:ext>
            </a:extLst>
          </p:cNvPr>
          <p:cNvSpPr/>
          <p:nvPr/>
        </p:nvSpPr>
        <p:spPr>
          <a:xfrm>
            <a:off x="11734800" y="3619500"/>
            <a:ext cx="2912980" cy="6426296"/>
          </a:xfrm>
          <a:prstGeom prst="rect">
            <a:avLst/>
          </a:prstGeom>
          <a:noFill/>
          <a:ln w="101600">
            <a:solidFill>
              <a:schemeClr val="accent1"/>
            </a:solid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937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B572B-3D58-0BF4-3656-DF37D1A2DF70}"/>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BAA8C14F-DAF4-81BD-A6EC-335C2C4C6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D40E56B7-A497-A5AB-E18F-2305C8247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F22DB0DE-998A-67D6-02E3-AECACE58D8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a:extLst>
              <a:ext uri="{FF2B5EF4-FFF2-40B4-BE49-F238E27FC236}">
                <a16:creationId xmlns:a16="http://schemas.microsoft.com/office/drawing/2014/main" id="{821C8209-2335-D031-7AD6-590CFC1051E6}"/>
              </a:ext>
            </a:extLst>
          </p:cNvPr>
          <p:cNvSpPr txBox="1">
            <a:spLocks/>
          </p:cNvSpPr>
          <p:nvPr/>
        </p:nvSpPr>
        <p:spPr>
          <a:xfrm>
            <a:off x="7391400" y="734458"/>
            <a:ext cx="3505200"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Excel</a:t>
            </a:r>
          </a:p>
        </p:txBody>
      </p:sp>
      <p:pic>
        <p:nvPicPr>
          <p:cNvPr id="5" name="Picture 4">
            <a:extLst>
              <a:ext uri="{FF2B5EF4-FFF2-40B4-BE49-F238E27FC236}">
                <a16:creationId xmlns:a16="http://schemas.microsoft.com/office/drawing/2014/main" id="{92BAC9EE-2F35-2F4A-80AC-D620D11361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3392" y="1948815"/>
            <a:ext cx="13422542" cy="7214616"/>
          </a:xfrm>
          <a:prstGeom prst="rect">
            <a:avLst/>
          </a:prstGeom>
          <a:ln w="25400">
            <a:solidFill>
              <a:schemeClr val="bg1"/>
            </a:solidFill>
          </a:ln>
        </p:spPr>
      </p:pic>
      <p:pic>
        <p:nvPicPr>
          <p:cNvPr id="7" name="Picture 6">
            <a:extLst>
              <a:ext uri="{FF2B5EF4-FFF2-40B4-BE49-F238E27FC236}">
                <a16:creationId xmlns:a16="http://schemas.microsoft.com/office/drawing/2014/main" id="{64C4A160-5CF2-5997-4F8C-6AE9606B2B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6344" y="2423160"/>
            <a:ext cx="14188086" cy="7626096"/>
          </a:xfrm>
          <a:prstGeom prst="rect">
            <a:avLst/>
          </a:prstGeom>
          <a:ln w="25400">
            <a:solidFill>
              <a:schemeClr val="bg1"/>
            </a:solidFill>
          </a:ln>
        </p:spPr>
      </p:pic>
      <p:pic>
        <p:nvPicPr>
          <p:cNvPr id="8" name="Picture 7">
            <a:extLst>
              <a:ext uri="{FF2B5EF4-FFF2-40B4-BE49-F238E27FC236}">
                <a16:creationId xmlns:a16="http://schemas.microsoft.com/office/drawing/2014/main" id="{141D2ED7-2A0E-09F0-F71F-58AA572E1B32}"/>
              </a:ext>
            </a:extLst>
          </p:cNvPr>
          <p:cNvPicPr>
            <a:picLocks noChangeAspect="1"/>
          </p:cNvPicPr>
          <p:nvPr/>
        </p:nvPicPr>
        <p:blipFill>
          <a:blip r:embed="rId8"/>
          <a:stretch>
            <a:fillRect/>
          </a:stretch>
        </p:blipFill>
        <p:spPr>
          <a:xfrm rot="6345182">
            <a:off x="14574933" y="7003760"/>
            <a:ext cx="2422336" cy="1682178"/>
          </a:xfrm>
          <a:prstGeom prst="rect">
            <a:avLst/>
          </a:prstGeom>
        </p:spPr>
      </p:pic>
      <p:sp>
        <p:nvSpPr>
          <p:cNvPr id="9" name="Rectangle 8">
            <a:extLst>
              <a:ext uri="{FF2B5EF4-FFF2-40B4-BE49-F238E27FC236}">
                <a16:creationId xmlns:a16="http://schemas.microsoft.com/office/drawing/2014/main" id="{A5BAA807-C6AB-7D65-48C9-B04CD6F1E8AE}"/>
              </a:ext>
            </a:extLst>
          </p:cNvPr>
          <p:cNvSpPr/>
          <p:nvPr/>
        </p:nvSpPr>
        <p:spPr>
          <a:xfrm>
            <a:off x="11734800" y="3619500"/>
            <a:ext cx="2912980" cy="6426296"/>
          </a:xfrm>
          <a:prstGeom prst="rect">
            <a:avLst/>
          </a:prstGeom>
          <a:noFill/>
          <a:ln w="101600">
            <a:solidFill>
              <a:schemeClr val="accent1"/>
            </a:solid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417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3F15B-D4B1-D454-6F09-6213D77CD69F}"/>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5F77ADF8-205F-A0C8-81FA-D7E802913A15}"/>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E307456D-DE40-AB9A-8047-73C377C63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5597EE24-8A1B-F1E7-8B5B-721B49A3C5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a:extLst>
              <a:ext uri="{FF2B5EF4-FFF2-40B4-BE49-F238E27FC236}">
                <a16:creationId xmlns:a16="http://schemas.microsoft.com/office/drawing/2014/main" id="{EE596268-43A8-7DD9-12A4-DB6D456E6E3C}"/>
              </a:ext>
            </a:extLst>
          </p:cNvPr>
          <p:cNvSpPr txBox="1">
            <a:spLocks/>
          </p:cNvSpPr>
          <p:nvPr/>
        </p:nvSpPr>
        <p:spPr>
          <a:xfrm>
            <a:off x="7391400" y="734458"/>
            <a:ext cx="4495800"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PowerPoint</a:t>
            </a:r>
          </a:p>
        </p:txBody>
      </p:sp>
      <p:pic>
        <p:nvPicPr>
          <p:cNvPr id="7" name="Picture 6">
            <a:extLst>
              <a:ext uri="{FF2B5EF4-FFF2-40B4-BE49-F238E27FC236}">
                <a16:creationId xmlns:a16="http://schemas.microsoft.com/office/drawing/2014/main" id="{F4B65DC0-F4D1-781F-6AF5-92991B577E12}"/>
              </a:ext>
            </a:extLst>
          </p:cNvPr>
          <p:cNvPicPr>
            <a:picLocks noChangeAspect="1"/>
          </p:cNvPicPr>
          <p:nvPr/>
        </p:nvPicPr>
        <p:blipFill>
          <a:blip r:embed="rId5"/>
          <a:stretch>
            <a:fillRect/>
          </a:stretch>
        </p:blipFill>
        <p:spPr>
          <a:xfrm>
            <a:off x="2655658" y="1947672"/>
            <a:ext cx="13422542" cy="7214616"/>
          </a:xfrm>
          <a:prstGeom prst="rect">
            <a:avLst/>
          </a:prstGeom>
          <a:ln w="25400">
            <a:solidFill>
              <a:schemeClr val="bg1"/>
            </a:solidFill>
          </a:ln>
        </p:spPr>
      </p:pic>
      <p:pic>
        <p:nvPicPr>
          <p:cNvPr id="9" name="Picture 8">
            <a:extLst>
              <a:ext uri="{FF2B5EF4-FFF2-40B4-BE49-F238E27FC236}">
                <a16:creationId xmlns:a16="http://schemas.microsoft.com/office/drawing/2014/main" id="{4014E638-2B85-25D3-EBB8-D6D7AC0A3272}"/>
              </a:ext>
            </a:extLst>
          </p:cNvPr>
          <p:cNvPicPr>
            <a:picLocks noChangeAspect="1"/>
          </p:cNvPicPr>
          <p:nvPr/>
        </p:nvPicPr>
        <p:blipFill>
          <a:blip r:embed="rId6"/>
          <a:stretch>
            <a:fillRect/>
          </a:stretch>
        </p:blipFill>
        <p:spPr>
          <a:xfrm>
            <a:off x="466344" y="2423160"/>
            <a:ext cx="14188086" cy="7626096"/>
          </a:xfrm>
          <a:prstGeom prst="rect">
            <a:avLst/>
          </a:prstGeom>
          <a:ln w="25400">
            <a:solidFill>
              <a:schemeClr val="bg1"/>
            </a:solidFill>
          </a:ln>
        </p:spPr>
      </p:pic>
      <p:pic>
        <p:nvPicPr>
          <p:cNvPr id="10" name="Picture 9">
            <a:extLst>
              <a:ext uri="{FF2B5EF4-FFF2-40B4-BE49-F238E27FC236}">
                <a16:creationId xmlns:a16="http://schemas.microsoft.com/office/drawing/2014/main" id="{E3CEA74E-B4C9-E268-7791-BE801D186B24}"/>
              </a:ext>
            </a:extLst>
          </p:cNvPr>
          <p:cNvPicPr>
            <a:picLocks noChangeAspect="1"/>
          </p:cNvPicPr>
          <p:nvPr/>
        </p:nvPicPr>
        <p:blipFill>
          <a:blip r:embed="rId7"/>
          <a:stretch>
            <a:fillRect/>
          </a:stretch>
        </p:blipFill>
        <p:spPr>
          <a:xfrm rot="6345182">
            <a:off x="15243353" y="6789144"/>
            <a:ext cx="2422336" cy="1682178"/>
          </a:xfrm>
          <a:prstGeom prst="rect">
            <a:avLst/>
          </a:prstGeom>
        </p:spPr>
      </p:pic>
      <p:sp>
        <p:nvSpPr>
          <p:cNvPr id="11" name="Rectangle 10">
            <a:extLst>
              <a:ext uri="{FF2B5EF4-FFF2-40B4-BE49-F238E27FC236}">
                <a16:creationId xmlns:a16="http://schemas.microsoft.com/office/drawing/2014/main" id="{491D097B-F0BA-8239-83F3-32D2A85B3912}"/>
              </a:ext>
            </a:extLst>
          </p:cNvPr>
          <p:cNvSpPr/>
          <p:nvPr/>
        </p:nvSpPr>
        <p:spPr>
          <a:xfrm>
            <a:off x="11734800" y="3619500"/>
            <a:ext cx="2912980" cy="6426296"/>
          </a:xfrm>
          <a:prstGeom prst="rect">
            <a:avLst/>
          </a:prstGeom>
          <a:noFill/>
          <a:ln w="101600">
            <a:solidFill>
              <a:schemeClr val="accent1"/>
            </a:solid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858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a:extLst>
              <a:ext uri="{FF2B5EF4-FFF2-40B4-BE49-F238E27FC236}">
                <a16:creationId xmlns:a16="http://schemas.microsoft.com/office/drawing/2014/main" id="{95D08308-7FDA-5EB7-A6D2-02F69E6993DE}"/>
              </a:ext>
            </a:extLst>
          </p:cNvPr>
          <p:cNvSpPr txBox="1">
            <a:spLocks/>
          </p:cNvSpPr>
          <p:nvPr/>
        </p:nvSpPr>
        <p:spPr>
          <a:xfrm>
            <a:off x="693629" y="547689"/>
            <a:ext cx="14393972" cy="744994"/>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Microsoft 365 Copilot</a:t>
            </a:r>
          </a:p>
        </p:txBody>
      </p:sp>
      <p:sp>
        <p:nvSpPr>
          <p:cNvPr id="3" name="card">
            <a:extLst>
              <a:ext uri="{FF2B5EF4-FFF2-40B4-BE49-F238E27FC236}">
                <a16:creationId xmlns:a16="http://schemas.microsoft.com/office/drawing/2014/main" id="{17C6C28C-8D08-2E37-F20D-5B0A2AD29ACC}"/>
              </a:ext>
            </a:extLst>
          </p:cNvPr>
          <p:cNvSpPr/>
          <p:nvPr/>
        </p:nvSpPr>
        <p:spPr>
          <a:xfrm>
            <a:off x="754380" y="2331720"/>
            <a:ext cx="8149590" cy="418338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What sets it apart</a:t>
            </a:r>
          </a:p>
          <a:p>
            <a:pPr marL="285750" indent="-285750" defTabSz="1371600" eaLnBrk="1" fontAlgn="auto" hangingPunct="1">
              <a:lnSpc>
                <a:spcPct val="104000"/>
              </a:lnSpc>
              <a:spcBef>
                <a:spcPts val="0"/>
              </a:spcBef>
              <a:spcAft>
                <a:spcPts val="750"/>
              </a:spcAft>
              <a:buClr>
                <a:srgbClr val="1C5E96"/>
              </a:buClr>
              <a:buFont typeface="Aptos"/>
              <a:buChar char="•"/>
            </a:pPr>
            <a:r>
              <a:rPr lang="en-US" sz="2300">
                <a:solidFill>
                  <a:srgbClr val="333333"/>
                </a:solidFill>
                <a:latin typeface="Aptos"/>
                <a:cs typeface="Aptos"/>
              </a:rPr>
              <a:t>Available on web or desktop - same experience</a:t>
            </a:r>
          </a:p>
          <a:p>
            <a:pPr marL="285750" indent="-285750" defTabSz="1371600" eaLnBrk="1" fontAlgn="auto" hangingPunct="1">
              <a:lnSpc>
                <a:spcPct val="104000"/>
              </a:lnSpc>
              <a:spcBef>
                <a:spcPts val="0"/>
              </a:spcBef>
              <a:spcAft>
                <a:spcPts val="750"/>
              </a:spcAft>
              <a:buClr>
                <a:srgbClr val="1C5E96"/>
              </a:buClr>
              <a:buFont typeface="Aptos"/>
              <a:buChar char="•"/>
            </a:pPr>
            <a:r>
              <a:rPr lang="en-US" sz="2300">
                <a:solidFill>
                  <a:srgbClr val="333333"/>
                </a:solidFill>
                <a:latin typeface="Aptos"/>
                <a:cs typeface="Aptos"/>
              </a:rPr>
              <a:t>Retains logs of your past conversations</a:t>
            </a:r>
          </a:p>
          <a:p>
            <a:pPr marL="285750" indent="-285750" defTabSz="1371600" eaLnBrk="1" fontAlgn="auto" hangingPunct="1">
              <a:lnSpc>
                <a:spcPct val="104000"/>
              </a:lnSpc>
              <a:spcBef>
                <a:spcPts val="0"/>
              </a:spcBef>
              <a:spcAft>
                <a:spcPts val="750"/>
              </a:spcAft>
              <a:buClr>
                <a:srgbClr val="1C5E96"/>
              </a:buClr>
              <a:buFont typeface="Aptos"/>
              <a:buChar char="•"/>
            </a:pPr>
            <a:r>
              <a:rPr lang="en-US" sz="2300">
                <a:solidFill>
                  <a:srgbClr val="333333"/>
                </a:solidFill>
                <a:latin typeface="Aptos"/>
                <a:cs typeface="Aptos"/>
              </a:rPr>
              <a:t>Create purposeful agents for repeat tasks²</a:t>
            </a:r>
          </a:p>
          <a:p>
            <a:pPr marL="285750" indent="-285750" defTabSz="1371600" eaLnBrk="1" fontAlgn="auto" hangingPunct="1">
              <a:lnSpc>
                <a:spcPct val="104000"/>
              </a:lnSpc>
              <a:spcBef>
                <a:spcPts val="0"/>
              </a:spcBef>
              <a:spcAft>
                <a:spcPts val="750"/>
              </a:spcAft>
              <a:buClr>
                <a:srgbClr val="1C5E96"/>
              </a:buClr>
              <a:buFont typeface="Aptos"/>
              <a:buChar char="•"/>
            </a:pPr>
            <a:r>
              <a:rPr lang="en-US" sz="2300">
                <a:solidFill>
                  <a:srgbClr val="333333"/>
                </a:solidFill>
                <a:latin typeface="Aptos"/>
                <a:cs typeface="Aptos"/>
              </a:rPr>
              <a:t>Connects across your Microsoft 365 apps</a:t>
            </a:r>
          </a:p>
          <a:p>
            <a:pPr marL="285750" indent="-285750" defTabSz="1371600" eaLnBrk="1" fontAlgn="auto" hangingPunct="1">
              <a:lnSpc>
                <a:spcPct val="104000"/>
              </a:lnSpc>
              <a:spcBef>
                <a:spcPts val="0"/>
              </a:spcBef>
              <a:spcAft>
                <a:spcPts val="750"/>
              </a:spcAft>
              <a:buClr>
                <a:srgbClr val="1C5E96"/>
              </a:buClr>
              <a:buFont typeface="Aptos"/>
              <a:buChar char="•"/>
            </a:pPr>
            <a:r>
              <a:rPr lang="en-US" sz="2300">
                <a:solidFill>
                  <a:srgbClr val="333333"/>
                </a:solidFill>
                <a:latin typeface="Aptos"/>
                <a:cs typeface="Aptos"/>
              </a:rPr>
              <a:t>Grounded in your own work content</a:t>
            </a:r>
          </a:p>
        </p:txBody>
      </p:sp>
      <p:sp>
        <p:nvSpPr>
          <p:cNvPr id="4" name="card">
            <a:extLst>
              <a:ext uri="{FF2B5EF4-FFF2-40B4-BE49-F238E27FC236}">
                <a16:creationId xmlns:a16="http://schemas.microsoft.com/office/drawing/2014/main" id="{D0F3831E-700C-F42A-07E7-B2EA2D16E382}"/>
              </a:ext>
            </a:extLst>
          </p:cNvPr>
          <p:cNvSpPr/>
          <p:nvPr/>
        </p:nvSpPr>
        <p:spPr>
          <a:xfrm>
            <a:off x="9384030" y="2331720"/>
            <a:ext cx="8149590" cy="4183380"/>
          </a:xfrm>
          <a:prstGeom prst="roundRect">
            <a:avLst>
              <a:gd name="adj" fmla="val 5000"/>
            </a:avLst>
          </a:prstGeom>
          <a:solidFill>
            <a:srgbClr val="002854"/>
          </a:solidFill>
        </p:spPr>
        <p:txBody>
          <a:bodyPr wrap="square" lIns="246000" tIns="192000" rIns="246000" bIns="165000" anchor="t">
            <a:normAutofit/>
          </a:bodyPr>
          <a:lstStyle/>
          <a:p>
            <a:pPr defTabSz="1371600" eaLnBrk="1" fontAlgn="auto" hangingPunct="1">
              <a:spcBef>
                <a:spcPts val="0"/>
              </a:spcBef>
              <a:spcAft>
                <a:spcPts val="120"/>
              </a:spcAft>
            </a:pPr>
            <a:r>
              <a:rPr lang="en-US" sz="3450" b="1">
                <a:solidFill>
                  <a:srgbClr val="FFFFFF"/>
                </a:solidFill>
                <a:latin typeface="Aptos Display"/>
                <a:cs typeface="Aptos Display"/>
              </a:rPr>
              <a:t>Purposeful agents</a:t>
            </a:r>
          </a:p>
          <a:p>
            <a:pPr defTabSz="1371600" eaLnBrk="1" fontAlgn="auto" hangingPunct="1">
              <a:spcBef>
                <a:spcPts val="0"/>
              </a:spcBef>
              <a:spcAft>
                <a:spcPts val="720"/>
              </a:spcAft>
            </a:pPr>
            <a:r>
              <a:rPr lang="en-US" sz="2300" b="1" i="1">
                <a:solidFill>
                  <a:srgbClr val="69B2E6"/>
                </a:solidFill>
                <a:latin typeface="Aptos"/>
                <a:cs typeface="Aptos"/>
              </a:rPr>
              <a:t>Your own AI, tuned to a task</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6F1FB"/>
                </a:solidFill>
                <a:latin typeface="Aptos"/>
                <a:cs typeface="Aptos"/>
              </a:rPr>
              <a:t>Point it at your standards library</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6F1FB"/>
                </a:solidFill>
                <a:latin typeface="Aptos"/>
                <a:cs typeface="Aptos"/>
              </a:rPr>
              <a:t>It answers only from what you provide</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6F1FB"/>
                </a:solidFill>
                <a:latin typeface="Aptos"/>
                <a:cs typeface="Aptos"/>
              </a:rPr>
              <a:t>Set it up once, then share it</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6F1FB"/>
                </a:solidFill>
                <a:latin typeface="Aptos"/>
                <a:cs typeface="Aptos"/>
              </a:rPr>
              <a:t>Reuse it any time, on demand</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6F1FB"/>
                </a:solidFill>
                <a:latin typeface="Aptos"/>
                <a:cs typeface="Aptos"/>
              </a:rPr>
              <a:t>A powerful, but advanced topic.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2231F-B5DA-B3EA-87D1-6780FCF035A7}"/>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754803CA-4129-CEFE-B566-2489A529D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32C987FF-5374-4FD0-C20E-E401C464F7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E44C2CE3-D8E8-2D31-81E2-4AEFCFA693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a:extLst>
              <a:ext uri="{FF2B5EF4-FFF2-40B4-BE49-F238E27FC236}">
                <a16:creationId xmlns:a16="http://schemas.microsoft.com/office/drawing/2014/main" id="{6FE1D8AC-5253-9655-30E0-60A0FAD2FFA9}"/>
              </a:ext>
            </a:extLst>
          </p:cNvPr>
          <p:cNvSpPr txBox="1">
            <a:spLocks/>
          </p:cNvSpPr>
          <p:nvPr/>
        </p:nvSpPr>
        <p:spPr>
          <a:xfrm>
            <a:off x="5638800" y="547689"/>
            <a:ext cx="7840771" cy="744994"/>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Microsoft 365 Copilot</a:t>
            </a:r>
          </a:p>
        </p:txBody>
      </p:sp>
      <p:pic>
        <p:nvPicPr>
          <p:cNvPr id="5" name="Picture 4">
            <a:extLst>
              <a:ext uri="{FF2B5EF4-FFF2-40B4-BE49-F238E27FC236}">
                <a16:creationId xmlns:a16="http://schemas.microsoft.com/office/drawing/2014/main" id="{6121EDD1-5871-3766-6CFF-7ADBCCF1C098}"/>
              </a:ext>
            </a:extLst>
          </p:cNvPr>
          <p:cNvPicPr>
            <a:picLocks noChangeAspect="1"/>
          </p:cNvPicPr>
          <p:nvPr/>
        </p:nvPicPr>
        <p:blipFill>
          <a:blip r:embed="rId6"/>
          <a:stretch>
            <a:fillRect/>
          </a:stretch>
        </p:blipFill>
        <p:spPr>
          <a:xfrm>
            <a:off x="1417359" y="1508125"/>
            <a:ext cx="14089341" cy="7573020"/>
          </a:xfrm>
          <a:prstGeom prst="rect">
            <a:avLst/>
          </a:prstGeom>
          <a:ln w="34925">
            <a:solidFill>
              <a:schemeClr val="bg1"/>
            </a:solidFill>
          </a:ln>
        </p:spPr>
      </p:pic>
      <p:pic>
        <p:nvPicPr>
          <p:cNvPr id="7" name="Picture 6">
            <a:extLst>
              <a:ext uri="{FF2B5EF4-FFF2-40B4-BE49-F238E27FC236}">
                <a16:creationId xmlns:a16="http://schemas.microsoft.com/office/drawing/2014/main" id="{335C3B44-E7AC-4374-8F15-7C92ADA36B24}"/>
              </a:ext>
            </a:extLst>
          </p:cNvPr>
          <p:cNvPicPr>
            <a:picLocks noChangeAspect="1"/>
          </p:cNvPicPr>
          <p:nvPr/>
        </p:nvPicPr>
        <p:blipFill>
          <a:blip r:embed="rId7"/>
          <a:stretch>
            <a:fillRect/>
          </a:stretch>
        </p:blipFill>
        <p:spPr>
          <a:xfrm>
            <a:off x="609600" y="2400300"/>
            <a:ext cx="14089341" cy="7573021"/>
          </a:xfrm>
          <a:prstGeom prst="rect">
            <a:avLst/>
          </a:prstGeom>
          <a:ln w="25400">
            <a:solidFill>
              <a:schemeClr val="bg1"/>
            </a:solidFill>
          </a:ln>
        </p:spPr>
      </p:pic>
    </p:spTree>
    <p:extLst>
      <p:ext uri="{BB962C8B-B14F-4D97-AF65-F5344CB8AC3E}">
        <p14:creationId xmlns:p14="http://schemas.microsoft.com/office/powerpoint/2010/main" val="346976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B79A23-3E7D-99DC-504D-382729C0B8CF}"/>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29EA6798-BD7A-1AED-72C4-64D739A19B77}"/>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A9DDAC4-EA22-345A-FC55-7199150BD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13C3E7C0-A5B0-1B6E-190B-F527B2BDE4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a:extLst>
              <a:ext uri="{FF2B5EF4-FFF2-40B4-BE49-F238E27FC236}">
                <a16:creationId xmlns:a16="http://schemas.microsoft.com/office/drawing/2014/main" id="{03AF9215-317E-0681-C3C3-100D2043CAD2}"/>
              </a:ext>
            </a:extLst>
          </p:cNvPr>
          <p:cNvSpPr txBox="1">
            <a:spLocks/>
          </p:cNvSpPr>
          <p:nvPr/>
        </p:nvSpPr>
        <p:spPr>
          <a:xfrm>
            <a:off x="4960828" y="1485900"/>
            <a:ext cx="111935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Enterprise Data Protection</a:t>
            </a:r>
          </a:p>
        </p:txBody>
      </p:sp>
      <p:sp>
        <p:nvSpPr>
          <p:cNvPr id="5" name="card">
            <a:extLst>
              <a:ext uri="{FF2B5EF4-FFF2-40B4-BE49-F238E27FC236}">
                <a16:creationId xmlns:a16="http://schemas.microsoft.com/office/drawing/2014/main" id="{743EC3D0-865A-11EA-1777-38277826EA06}"/>
              </a:ext>
            </a:extLst>
          </p:cNvPr>
          <p:cNvSpPr/>
          <p:nvPr/>
        </p:nvSpPr>
        <p:spPr>
          <a:xfrm>
            <a:off x="1127760" y="4260532"/>
            <a:ext cx="8149590" cy="433578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Why it matters</a:t>
            </a:r>
          </a:p>
          <a:p>
            <a:pPr marL="285750" indent="-285750" defTabSz="1371600" eaLnBrk="1" fontAlgn="auto" hangingPunct="1">
              <a:lnSpc>
                <a:spcPct val="104000"/>
              </a:lnSpc>
              <a:spcBef>
                <a:spcPts val="0"/>
              </a:spcBef>
              <a:spcAft>
                <a:spcPts val="750"/>
              </a:spcAft>
              <a:buClr>
                <a:srgbClr val="002854"/>
              </a:buClr>
              <a:buFont typeface="Aptos"/>
              <a:buChar char="•"/>
            </a:pPr>
            <a:r>
              <a:rPr lang="en-US" sz="2300">
                <a:solidFill>
                  <a:srgbClr val="333333"/>
                </a:solidFill>
                <a:latin typeface="Aptos"/>
                <a:cs typeface="Aptos"/>
              </a:rPr>
              <a:t>Your prompts and files stay in your tenant³</a:t>
            </a:r>
          </a:p>
          <a:p>
            <a:pPr marL="285750" indent="-285750" defTabSz="1371600" eaLnBrk="1" fontAlgn="auto" hangingPunct="1">
              <a:lnSpc>
                <a:spcPct val="104000"/>
              </a:lnSpc>
              <a:spcBef>
                <a:spcPts val="0"/>
              </a:spcBef>
              <a:spcAft>
                <a:spcPts val="750"/>
              </a:spcAft>
              <a:buClr>
                <a:srgbClr val="002854"/>
              </a:buClr>
              <a:buFont typeface="Aptos"/>
              <a:buChar char="•"/>
            </a:pPr>
            <a:r>
              <a:rPr lang="en-US" sz="2300">
                <a:solidFill>
                  <a:srgbClr val="333333"/>
                </a:solidFill>
                <a:latin typeface="Aptos"/>
                <a:cs typeface="Aptos"/>
              </a:rPr>
              <a:t>Microsoft acts as your data processor</a:t>
            </a:r>
          </a:p>
          <a:p>
            <a:pPr marL="285750" indent="-285750" defTabSz="1371600" eaLnBrk="1" fontAlgn="auto" hangingPunct="1">
              <a:lnSpc>
                <a:spcPct val="104000"/>
              </a:lnSpc>
              <a:spcBef>
                <a:spcPts val="0"/>
              </a:spcBef>
              <a:spcAft>
                <a:spcPts val="750"/>
              </a:spcAft>
              <a:buClr>
                <a:srgbClr val="002854"/>
              </a:buClr>
              <a:buFont typeface="Aptos"/>
              <a:buChar char="•"/>
            </a:pPr>
            <a:r>
              <a:rPr lang="en-US" sz="2300">
                <a:solidFill>
                  <a:srgbClr val="333333"/>
                </a:solidFill>
                <a:latin typeface="Aptos"/>
                <a:cs typeface="Aptos"/>
              </a:rPr>
              <a:t>Your data is not used to train the models</a:t>
            </a:r>
          </a:p>
          <a:p>
            <a:pPr marL="285750" indent="-285750" defTabSz="1371600" eaLnBrk="1" fontAlgn="auto" hangingPunct="1">
              <a:lnSpc>
                <a:spcPct val="104000"/>
              </a:lnSpc>
              <a:spcBef>
                <a:spcPts val="0"/>
              </a:spcBef>
              <a:spcAft>
                <a:spcPts val="750"/>
              </a:spcAft>
              <a:buClr>
                <a:srgbClr val="002854"/>
              </a:buClr>
              <a:buFont typeface="Aptos"/>
              <a:buChar char="•"/>
            </a:pPr>
            <a:r>
              <a:rPr lang="en-US" sz="2300">
                <a:solidFill>
                  <a:srgbClr val="333333"/>
                </a:solidFill>
                <a:latin typeface="Aptos"/>
                <a:cs typeface="Aptos"/>
              </a:rPr>
              <a:t>Same enterprise terms as Microsoft 365</a:t>
            </a:r>
          </a:p>
        </p:txBody>
      </p:sp>
      <p:sp>
        <p:nvSpPr>
          <p:cNvPr id="7" name="card">
            <a:extLst>
              <a:ext uri="{FF2B5EF4-FFF2-40B4-BE49-F238E27FC236}">
                <a16:creationId xmlns:a16="http://schemas.microsoft.com/office/drawing/2014/main" id="{8C92B2DD-5C68-389E-4493-E47E3E530F69}"/>
              </a:ext>
            </a:extLst>
          </p:cNvPr>
          <p:cNvSpPr/>
          <p:nvPr/>
        </p:nvSpPr>
        <p:spPr>
          <a:xfrm>
            <a:off x="9757410" y="4260532"/>
            <a:ext cx="8149590" cy="4335780"/>
          </a:xfrm>
          <a:prstGeom prst="roundRect">
            <a:avLst>
              <a:gd name="adj" fmla="val 5000"/>
            </a:avLst>
          </a:prstGeom>
          <a:solidFill>
            <a:srgbClr val="002854"/>
          </a:solidFill>
        </p:spPr>
        <p:txBody>
          <a:bodyPr wrap="square" lIns="246000" tIns="192000" rIns="246000" bIns="165000" anchor="t">
            <a:normAutofit/>
          </a:bodyPr>
          <a:lstStyle/>
          <a:p>
            <a:pPr defTabSz="1371600" eaLnBrk="1" fontAlgn="auto" hangingPunct="1">
              <a:spcBef>
                <a:spcPts val="0"/>
              </a:spcBef>
              <a:spcAft>
                <a:spcPts val="120"/>
              </a:spcAft>
            </a:pPr>
            <a:r>
              <a:rPr lang="en-US" sz="3450" b="1">
                <a:solidFill>
                  <a:srgbClr val="FFFFFF"/>
                </a:solidFill>
                <a:latin typeface="Aptos Display"/>
                <a:cs typeface="Aptos Display"/>
              </a:rPr>
              <a:t>What you get</a:t>
            </a:r>
          </a:p>
          <a:p>
            <a:pPr defTabSz="1371600" eaLnBrk="1" fontAlgn="auto" hangingPunct="1">
              <a:spcBef>
                <a:spcPts val="0"/>
              </a:spcBef>
              <a:spcAft>
                <a:spcPts val="720"/>
              </a:spcAft>
            </a:pPr>
            <a:r>
              <a:rPr lang="en-US" sz="2300" b="1" i="1">
                <a:solidFill>
                  <a:srgbClr val="69B2E6"/>
                </a:solidFill>
                <a:latin typeface="Aptos"/>
                <a:cs typeface="Aptos"/>
              </a:rPr>
              <a:t>Protection built in</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9EDF2"/>
                </a:solidFill>
                <a:latin typeface="Aptos"/>
                <a:cs typeface="Aptos"/>
              </a:rPr>
              <a:t>Covered by the Data Protection Addendum</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9EDF2"/>
                </a:solidFill>
                <a:latin typeface="Aptos"/>
                <a:cs typeface="Aptos"/>
              </a:rPr>
              <a:t>Enterprise-grade privacy and security</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9EDF2"/>
                </a:solidFill>
                <a:latin typeface="Aptos"/>
                <a:cs typeface="Aptos"/>
              </a:rPr>
              <a:t>Controls that meet compliance needs</a:t>
            </a:r>
          </a:p>
          <a:p>
            <a:pPr marL="285750" indent="-285750" defTabSz="1371600" eaLnBrk="1" fontAlgn="auto" hangingPunct="1">
              <a:lnSpc>
                <a:spcPct val="104000"/>
              </a:lnSpc>
              <a:spcBef>
                <a:spcPts val="0"/>
              </a:spcBef>
              <a:spcAft>
                <a:spcPts val="750"/>
              </a:spcAft>
              <a:buClr>
                <a:srgbClr val="69B2E6"/>
              </a:buClr>
              <a:buFont typeface="Aptos"/>
              <a:buChar char="•"/>
            </a:pPr>
            <a:r>
              <a:rPr lang="en-US" sz="2300">
                <a:solidFill>
                  <a:srgbClr val="E9EDF2"/>
                </a:solidFill>
                <a:latin typeface="Aptos"/>
                <a:cs typeface="Aptos"/>
              </a:rPr>
              <a:t>Safe for day-to-day work content</a:t>
            </a:r>
          </a:p>
        </p:txBody>
      </p:sp>
    </p:spTree>
    <p:extLst>
      <p:ext uri="{BB962C8B-B14F-4D97-AF65-F5344CB8AC3E}">
        <p14:creationId xmlns:p14="http://schemas.microsoft.com/office/powerpoint/2010/main" val="3795491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F52E-15A3-636F-7F7F-B89A11814C7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85164E1-063C-8A06-C526-AB84203F1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D69FAA4-B473-98F7-D017-7F586A24F9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91FD8E8-0B0D-2B5B-8E93-55EA9CE395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46FF98F-5D5E-06C6-4183-34148B7F039E}"/>
              </a:ext>
            </a:extLst>
          </p:cNvPr>
          <p:cNvPicPr>
            <a:picLocks noChangeAspect="1"/>
          </p:cNvPicPr>
          <p:nvPr/>
        </p:nvPicPr>
        <p:blipFill>
          <a:blip r:embed="rId6"/>
          <a:stretch>
            <a:fillRect/>
          </a:stretch>
        </p:blipFill>
        <p:spPr>
          <a:xfrm>
            <a:off x="533400" y="2705099"/>
            <a:ext cx="8810127" cy="3999577"/>
          </a:xfrm>
          <a:prstGeom prst="rect">
            <a:avLst/>
          </a:prstGeom>
          <a:effectLst>
            <a:softEdge rad="177800"/>
          </a:effectLst>
        </p:spPr>
      </p:pic>
      <p:sp>
        <p:nvSpPr>
          <p:cNvPr id="5" name="Title">
            <a:extLst>
              <a:ext uri="{FF2B5EF4-FFF2-40B4-BE49-F238E27FC236}">
                <a16:creationId xmlns:a16="http://schemas.microsoft.com/office/drawing/2014/main" id="{06D8FE26-DD00-D30F-51F9-EF8D8ED42819}"/>
              </a:ext>
            </a:extLst>
          </p:cNvPr>
          <p:cNvSpPr txBox="1">
            <a:spLocks/>
          </p:cNvSpPr>
          <p:nvPr/>
        </p:nvSpPr>
        <p:spPr>
          <a:xfrm>
            <a:off x="8145265" y="368779"/>
            <a:ext cx="111935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Enterprise Data Protection</a:t>
            </a:r>
          </a:p>
        </p:txBody>
      </p:sp>
      <p:sp>
        <p:nvSpPr>
          <p:cNvPr id="7" name="card">
            <a:extLst>
              <a:ext uri="{FF2B5EF4-FFF2-40B4-BE49-F238E27FC236}">
                <a16:creationId xmlns:a16="http://schemas.microsoft.com/office/drawing/2014/main" id="{F1BA78B7-63A9-466E-50FE-46B4B7BE1A93}"/>
              </a:ext>
            </a:extLst>
          </p:cNvPr>
          <p:cNvSpPr/>
          <p:nvPr/>
        </p:nvSpPr>
        <p:spPr>
          <a:xfrm>
            <a:off x="9667256" y="2975147"/>
            <a:ext cx="8149590" cy="345948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925" b="1">
                <a:solidFill>
                  <a:srgbClr val="002854"/>
                </a:solidFill>
                <a:latin typeface="Aptos"/>
                <a:cs typeface="Aptos"/>
              </a:rPr>
              <a:t>From Microsoft:</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Microsoft 365 Copilot Chat automatically provides Enterprise protection when logged in with work account.</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Prompts, including added work content, and Copilot response ARE NOT used to train AI models.</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Chat data in Microsoft 365 Copilot Chat is encrypted during the session</a:t>
            </a:r>
          </a:p>
        </p:txBody>
      </p:sp>
    </p:spTree>
    <p:extLst>
      <p:ext uri="{BB962C8B-B14F-4D97-AF65-F5344CB8AC3E}">
        <p14:creationId xmlns:p14="http://schemas.microsoft.com/office/powerpoint/2010/main" val="1578608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79752A-C91A-1672-F50C-DA09D76E3D47}"/>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740B996E-7883-1E75-6090-062BE7C876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A5E83203-7F80-219E-3DFF-03C5A9B855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A48337AD-1F4D-5DEF-03AC-DD739D84D3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a:extLst>
              <a:ext uri="{FF2B5EF4-FFF2-40B4-BE49-F238E27FC236}">
                <a16:creationId xmlns:a16="http://schemas.microsoft.com/office/drawing/2014/main" id="{E26AFB68-9043-1EA1-40C4-C09F6F198C26}"/>
              </a:ext>
            </a:extLst>
          </p:cNvPr>
          <p:cNvSpPr txBox="1">
            <a:spLocks/>
          </p:cNvSpPr>
          <p:nvPr/>
        </p:nvSpPr>
        <p:spPr>
          <a:xfrm>
            <a:off x="3200400" y="571500"/>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Copilot at a glance</a:t>
            </a:r>
          </a:p>
        </p:txBody>
      </p:sp>
      <p:sp>
        <p:nvSpPr>
          <p:cNvPr id="3" name="card">
            <a:extLst>
              <a:ext uri="{FF2B5EF4-FFF2-40B4-BE49-F238E27FC236}">
                <a16:creationId xmlns:a16="http://schemas.microsoft.com/office/drawing/2014/main" id="{F5749BB4-64F5-A78F-082B-E58C8A527833}"/>
              </a:ext>
            </a:extLst>
          </p:cNvPr>
          <p:cNvSpPr/>
          <p:nvPr/>
        </p:nvSpPr>
        <p:spPr>
          <a:xfrm>
            <a:off x="1512570" y="3016250"/>
            <a:ext cx="7227570" cy="3934995"/>
          </a:xfrm>
          <a:prstGeom prst="roundRect">
            <a:avLst>
              <a:gd name="adj" fmla="val 5000"/>
            </a:avLst>
          </a:prstGeom>
          <a:solidFill>
            <a:srgbClr val="002854"/>
          </a:solidFill>
        </p:spPr>
        <p:txBody>
          <a:bodyPr wrap="square" lIns="246000" tIns="192000" rIns="246000" bIns="165000" anchor="ctr">
            <a:normAutofit/>
          </a:bodyPr>
          <a:lstStyle/>
          <a:p>
            <a:pPr defTabSz="1371600" eaLnBrk="1" fontAlgn="auto" hangingPunct="1">
              <a:spcBef>
                <a:spcPts val="0"/>
              </a:spcBef>
              <a:spcAft>
                <a:spcPts val="60"/>
              </a:spcAft>
            </a:pPr>
            <a:r>
              <a:rPr lang="en-US" sz="2925">
                <a:solidFill>
                  <a:srgbClr val="CFD3D3"/>
                </a:solidFill>
                <a:latin typeface="Aptos"/>
                <a:cs typeface="Aptos"/>
              </a:rPr>
              <a:t>Your Microsoft AI</a:t>
            </a:r>
          </a:p>
          <a:p>
            <a:pPr defTabSz="1371600" eaLnBrk="1" fontAlgn="auto" hangingPunct="1">
              <a:spcBef>
                <a:spcPts val="0"/>
              </a:spcBef>
              <a:spcAft>
                <a:spcPts val="300"/>
              </a:spcAft>
            </a:pPr>
            <a:r>
              <a:rPr lang="en-US" sz="9000" b="1">
                <a:solidFill>
                  <a:srgbClr val="FFFFFF"/>
                </a:solidFill>
                <a:latin typeface="Aptos Display"/>
                <a:cs typeface="Aptos Display"/>
              </a:rPr>
              <a:t>Copilot</a:t>
            </a:r>
          </a:p>
          <a:p>
            <a:pPr defTabSz="1371600" eaLnBrk="1" fontAlgn="auto" hangingPunct="1">
              <a:lnSpc>
                <a:spcPct val="120000"/>
              </a:lnSpc>
              <a:spcBef>
                <a:spcPts val="0"/>
              </a:spcBef>
              <a:spcAft>
                <a:spcPts val="0"/>
              </a:spcAft>
            </a:pPr>
            <a:r>
              <a:rPr lang="en-US" sz="2600">
                <a:solidFill>
                  <a:srgbClr val="E9EDF2"/>
                </a:solidFill>
                <a:latin typeface="Aptos"/>
                <a:cs typeface="Aptos"/>
              </a:rPr>
              <a:t>One assistant across your email, documents, spreadsheets, and slides.</a:t>
            </a:r>
          </a:p>
        </p:txBody>
      </p:sp>
      <p:sp>
        <p:nvSpPr>
          <p:cNvPr id="4" name="card">
            <a:extLst>
              <a:ext uri="{FF2B5EF4-FFF2-40B4-BE49-F238E27FC236}">
                <a16:creationId xmlns:a16="http://schemas.microsoft.com/office/drawing/2014/main" id="{3411BDC9-1B85-0E3F-332D-7E05DD61AD84}"/>
              </a:ext>
            </a:extLst>
          </p:cNvPr>
          <p:cNvSpPr/>
          <p:nvPr/>
        </p:nvSpPr>
        <p:spPr>
          <a:xfrm>
            <a:off x="9525000" y="3016250"/>
            <a:ext cx="7227570" cy="3934995"/>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675" b="1">
              <a:solidFill>
                <a:srgbClr val="002854"/>
              </a:solidFill>
              <a:latin typeface="Aptos"/>
              <a:cs typeface="Aptos"/>
            </a:endParaRPr>
          </a:p>
          <a:p>
            <a:pPr defTabSz="1371600" eaLnBrk="1" fontAlgn="auto" hangingPunct="1">
              <a:lnSpc>
                <a:spcPct val="104000"/>
              </a:lnSpc>
              <a:spcBef>
                <a:spcPts val="0"/>
              </a:spcBef>
              <a:spcAft>
                <a:spcPts val="600"/>
              </a:spcAft>
            </a:pPr>
            <a:r>
              <a:rPr lang="en-US" sz="2675" b="1">
                <a:solidFill>
                  <a:srgbClr val="002854"/>
                </a:solidFill>
                <a:latin typeface="Aptos"/>
                <a:cs typeface="Aptos"/>
              </a:rPr>
              <a:t>Reach for it to:</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Draft and search across email and files</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Build formulas, sheets, and slides</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Create and run your own agents</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Work protected by Enterprise Data Protection</a:t>
            </a:r>
          </a:p>
        </p:txBody>
      </p:sp>
    </p:spTree>
    <p:extLst>
      <p:ext uri="{BB962C8B-B14F-4D97-AF65-F5344CB8AC3E}">
        <p14:creationId xmlns:p14="http://schemas.microsoft.com/office/powerpoint/2010/main" val="38308229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83D08-3832-47E5-6E4C-B8E42B139793}"/>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BAF193FE-1AC7-0CDC-7048-5DBAB0CB9FD0}"/>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6E597E60-EA74-65F1-FE05-8D5C73627E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4E645798-EC04-41D0-BB35-0B96EDFCB9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DescribeCopilot">
            <a:hlinkClick r:id="" action="ppaction://media"/>
            <a:extLst>
              <a:ext uri="{FF2B5EF4-FFF2-40B4-BE49-F238E27FC236}">
                <a16:creationId xmlns:a16="http://schemas.microsoft.com/office/drawing/2014/main" id="{6DFE63D5-904E-21FA-1B7D-415D9E71BE68}"/>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54"/>
            <a:ext cx="18288000" cy="10287000"/>
          </a:xfrm>
          <a:prstGeom prst="rect">
            <a:avLst/>
          </a:prstGeom>
        </p:spPr>
      </p:pic>
    </p:spTree>
    <p:extLst>
      <p:ext uri="{BB962C8B-B14F-4D97-AF65-F5344CB8AC3E}">
        <p14:creationId xmlns:p14="http://schemas.microsoft.com/office/powerpoint/2010/main" val="283899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89B19AC-7613-6FD8-5581-9F49814D0369}"/>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D366D516-95CD-4B4B-2C6A-DB33755A2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9A29ECCD-53F7-7567-8C30-485DAC47D7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8650B82D-DE67-1DA5-9C96-9CC446E20F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b">
            <a:extLst>
              <a:ext uri="{FF2B5EF4-FFF2-40B4-BE49-F238E27FC236}">
                <a16:creationId xmlns:a16="http://schemas.microsoft.com/office/drawing/2014/main" id="{29D114CD-F4A9-79B6-F191-CC7F1612E5B1}"/>
              </a:ext>
            </a:extLst>
          </p:cNvPr>
          <p:cNvSpPr/>
          <p:nvPr/>
        </p:nvSpPr>
        <p:spPr>
          <a:xfrm>
            <a:off x="1165860" y="2743200"/>
            <a:ext cx="4114800" cy="178308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10800" b="1">
                <a:solidFill>
                  <a:srgbClr val="1F6FC0"/>
                </a:solidFill>
                <a:latin typeface="Aptos Display"/>
                <a:cs typeface="Aptos Display"/>
              </a:rPr>
              <a:t>02</a:t>
            </a:r>
          </a:p>
        </p:txBody>
      </p:sp>
      <p:sp>
        <p:nvSpPr>
          <p:cNvPr id="3" name="tb">
            <a:extLst>
              <a:ext uri="{FF2B5EF4-FFF2-40B4-BE49-F238E27FC236}">
                <a16:creationId xmlns:a16="http://schemas.microsoft.com/office/drawing/2014/main" id="{25C6FB62-DB8E-7A6F-FB83-C77CDC70E8C0}"/>
              </a:ext>
            </a:extLst>
          </p:cNvPr>
          <p:cNvSpPr/>
          <p:nvPr/>
        </p:nvSpPr>
        <p:spPr>
          <a:xfrm>
            <a:off x="1234440" y="4457700"/>
            <a:ext cx="14401800" cy="1783080"/>
          </a:xfrm>
          <a:prstGeom prst="rect">
            <a:avLst/>
          </a:prstGeom>
          <a:noFill/>
        </p:spPr>
        <p:txBody>
          <a:bodyPr wrap="square" lIns="0" tIns="0" rIns="0" bIns="0" anchor="t">
            <a:normAutofit/>
          </a:bodyPr>
          <a:lstStyle/>
          <a:p>
            <a:pPr>
              <a:lnSpc>
                <a:spcPct val="104000"/>
              </a:lnSpc>
            </a:pPr>
            <a:r>
              <a:rPr lang="en-US" sz="6600" b="1">
                <a:solidFill>
                  <a:srgbClr val="002854"/>
                </a:solidFill>
                <a:latin typeface="Aptos Display"/>
                <a:cs typeface="Aptos Display"/>
              </a:rPr>
              <a:t>ChatGPT, Claude, Gemini</a:t>
            </a:r>
          </a:p>
        </p:txBody>
      </p:sp>
      <p:sp>
        <p:nvSpPr>
          <p:cNvPr id="4" name="tb">
            <a:extLst>
              <a:ext uri="{FF2B5EF4-FFF2-40B4-BE49-F238E27FC236}">
                <a16:creationId xmlns:a16="http://schemas.microsoft.com/office/drawing/2014/main" id="{78DF154F-0DFD-1462-3A06-E76951DE819F}"/>
              </a:ext>
            </a:extLst>
          </p:cNvPr>
          <p:cNvSpPr/>
          <p:nvPr/>
        </p:nvSpPr>
        <p:spPr>
          <a:xfrm>
            <a:off x="1303020" y="6103620"/>
            <a:ext cx="13716000" cy="1234440"/>
          </a:xfrm>
          <a:prstGeom prst="rect">
            <a:avLst/>
          </a:prstGeom>
          <a:noFill/>
        </p:spPr>
        <p:txBody>
          <a:bodyPr wrap="square" lIns="0" tIns="0" rIns="0" bIns="0" anchor="t">
            <a:normAutofit/>
          </a:bodyPr>
          <a:lstStyle/>
          <a:p>
            <a:pPr>
              <a:lnSpc>
                <a:spcPct val="110000"/>
              </a:lnSpc>
            </a:pPr>
            <a:r>
              <a:rPr lang="en-US" sz="3025" i="1">
                <a:solidFill>
                  <a:srgbClr val="595959"/>
                </a:solidFill>
                <a:latin typeface="Aptos"/>
                <a:cs typeface="Aptos"/>
              </a:rPr>
              <a:t>Best practices and pitfalls of major AI models</a:t>
            </a:r>
          </a:p>
        </p:txBody>
      </p:sp>
    </p:spTree>
    <p:extLst>
      <p:ext uri="{BB962C8B-B14F-4D97-AF65-F5344CB8AC3E}">
        <p14:creationId xmlns:p14="http://schemas.microsoft.com/office/powerpoint/2010/main" val="1386284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a:extLst>
              <a:ext uri="{FF2B5EF4-FFF2-40B4-BE49-F238E27FC236}">
                <a16:creationId xmlns:a16="http://schemas.microsoft.com/office/drawing/2014/main" id="{084CF92B-3F03-2538-CF57-0FFB69BAFCC0}"/>
              </a:ext>
            </a:extLst>
          </p:cNvPr>
          <p:cNvSpPr txBox="1">
            <a:spLocks/>
          </p:cNvSpPr>
          <p:nvPr/>
        </p:nvSpPr>
        <p:spPr>
          <a:xfrm>
            <a:off x="4926472" y="1459062"/>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ChatGPT, Claude, and Gemini</a:t>
            </a:r>
          </a:p>
        </p:txBody>
      </p:sp>
      <p:sp>
        <p:nvSpPr>
          <p:cNvPr id="3" name="card">
            <a:extLst>
              <a:ext uri="{FF2B5EF4-FFF2-40B4-BE49-F238E27FC236}">
                <a16:creationId xmlns:a16="http://schemas.microsoft.com/office/drawing/2014/main" id="{33085553-E57B-135E-2CD1-5A48F66EA02B}"/>
              </a:ext>
            </a:extLst>
          </p:cNvPr>
          <p:cNvSpPr/>
          <p:nvPr/>
        </p:nvSpPr>
        <p:spPr>
          <a:xfrm>
            <a:off x="1722120" y="3756660"/>
            <a:ext cx="15811499" cy="1645920"/>
          </a:xfrm>
          <a:prstGeom prst="roundRect">
            <a:avLst>
              <a:gd name="adj" fmla="val 5000"/>
            </a:avLst>
          </a:prstGeom>
          <a:solidFill>
            <a:srgbClr val="F1F4F8"/>
          </a:solidFill>
          <a:ln w="9525">
            <a:solidFill>
              <a:srgbClr val="D9DEE6"/>
            </a:solidFill>
          </a:ln>
        </p:spPr>
        <p:txBody>
          <a:bodyPr wrap="square" lIns="246000" tIns="192000" rIns="246000" bIns="165000" anchor="ctr">
            <a:normAutofit/>
          </a:bodyPr>
          <a:lstStyle/>
          <a:p>
            <a:pPr defTabSz="1371600" eaLnBrk="1" fontAlgn="auto" hangingPunct="1">
              <a:lnSpc>
                <a:spcPct val="116000"/>
              </a:lnSpc>
              <a:spcBef>
                <a:spcPts val="0"/>
              </a:spcBef>
              <a:spcAft>
                <a:spcPts val="0"/>
              </a:spcAft>
            </a:pPr>
            <a:r>
              <a:rPr lang="en-US" sz="2650" b="1">
                <a:solidFill>
                  <a:srgbClr val="C8102E"/>
                </a:solidFill>
                <a:latin typeface="Aptos"/>
                <a:cs typeface="Aptos"/>
              </a:rPr>
              <a:t>Three assistants</a:t>
            </a:r>
            <a:r>
              <a:rPr lang="en-US" sz="2650" b="1">
                <a:solidFill>
                  <a:srgbClr val="002854"/>
                </a:solidFill>
                <a:latin typeface="Aptos"/>
                <a:cs typeface="Aptos"/>
              </a:rPr>
              <a:t> you will meet outside the Microsoft world - each strong, each a little different in style and strengths.</a:t>
            </a:r>
          </a:p>
        </p:txBody>
      </p:sp>
      <p:sp>
        <p:nvSpPr>
          <p:cNvPr id="4" name="card">
            <a:extLst>
              <a:ext uri="{FF2B5EF4-FFF2-40B4-BE49-F238E27FC236}">
                <a16:creationId xmlns:a16="http://schemas.microsoft.com/office/drawing/2014/main" id="{BB5F7D90-F801-7877-DB17-787DE434C0B4}"/>
              </a:ext>
            </a:extLst>
          </p:cNvPr>
          <p:cNvSpPr/>
          <p:nvPr/>
        </p:nvSpPr>
        <p:spPr>
          <a:xfrm>
            <a:off x="1722120" y="5639514"/>
            <a:ext cx="3649980" cy="240030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500" b="1">
                <a:solidFill>
                  <a:srgbClr val="002854"/>
                </a:solidFill>
                <a:latin typeface="Aptos"/>
                <a:cs typeface="Aptos"/>
              </a:rPr>
              <a:t>ChatGPT</a:t>
            </a:r>
          </a:p>
          <a:p>
            <a:pPr defTabSz="1371600" eaLnBrk="1" fontAlgn="auto" hangingPunct="1">
              <a:lnSpc>
                <a:spcPct val="112000"/>
              </a:lnSpc>
              <a:spcBef>
                <a:spcPts val="0"/>
              </a:spcBef>
              <a:spcAft>
                <a:spcPts val="0"/>
              </a:spcAft>
            </a:pPr>
            <a:r>
              <a:rPr lang="en-US" sz="1975">
                <a:solidFill>
                  <a:srgbClr val="6B7780"/>
                </a:solidFill>
                <a:latin typeface="Aptos"/>
                <a:cs typeface="Aptos"/>
              </a:rPr>
              <a:t>OpenAI's assistant - a versatile all-rounder.</a:t>
            </a:r>
          </a:p>
        </p:txBody>
      </p:sp>
      <p:sp>
        <p:nvSpPr>
          <p:cNvPr id="5" name="card">
            <a:extLst>
              <a:ext uri="{FF2B5EF4-FFF2-40B4-BE49-F238E27FC236}">
                <a16:creationId xmlns:a16="http://schemas.microsoft.com/office/drawing/2014/main" id="{EE477044-95D4-7D0F-C9E5-DA4AE6B3606E}"/>
              </a:ext>
            </a:extLst>
          </p:cNvPr>
          <p:cNvSpPr/>
          <p:nvPr/>
        </p:nvSpPr>
        <p:spPr>
          <a:xfrm>
            <a:off x="5775960" y="5676900"/>
            <a:ext cx="3649980" cy="240030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500" b="1">
                <a:solidFill>
                  <a:srgbClr val="002854"/>
                </a:solidFill>
                <a:latin typeface="Aptos"/>
                <a:cs typeface="Aptos"/>
              </a:rPr>
              <a:t>Claude</a:t>
            </a:r>
          </a:p>
          <a:p>
            <a:pPr defTabSz="1371600" eaLnBrk="1" fontAlgn="auto" hangingPunct="1">
              <a:lnSpc>
                <a:spcPct val="112000"/>
              </a:lnSpc>
              <a:spcBef>
                <a:spcPts val="0"/>
              </a:spcBef>
              <a:spcAft>
                <a:spcPts val="0"/>
              </a:spcAft>
            </a:pPr>
            <a:r>
              <a:rPr lang="en-US" sz="1975">
                <a:solidFill>
                  <a:srgbClr val="6B7780"/>
                </a:solidFill>
                <a:latin typeface="Aptos"/>
                <a:cs typeface="Aptos"/>
              </a:rPr>
              <a:t>Anthropic's assistant - strong writing and code.</a:t>
            </a:r>
          </a:p>
        </p:txBody>
      </p:sp>
      <p:sp>
        <p:nvSpPr>
          <p:cNvPr id="6" name="card">
            <a:extLst>
              <a:ext uri="{FF2B5EF4-FFF2-40B4-BE49-F238E27FC236}">
                <a16:creationId xmlns:a16="http://schemas.microsoft.com/office/drawing/2014/main" id="{DE539968-5688-A4A9-2C47-E08F21407B92}"/>
              </a:ext>
            </a:extLst>
          </p:cNvPr>
          <p:cNvSpPr/>
          <p:nvPr/>
        </p:nvSpPr>
        <p:spPr>
          <a:xfrm>
            <a:off x="9829800" y="5676900"/>
            <a:ext cx="3649980" cy="240030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500" b="1">
                <a:solidFill>
                  <a:srgbClr val="002854"/>
                </a:solidFill>
                <a:latin typeface="Aptos"/>
                <a:cs typeface="Aptos"/>
              </a:rPr>
              <a:t>Gemini</a:t>
            </a:r>
          </a:p>
          <a:p>
            <a:pPr defTabSz="1371600" eaLnBrk="1" fontAlgn="auto" hangingPunct="1">
              <a:lnSpc>
                <a:spcPct val="112000"/>
              </a:lnSpc>
              <a:spcBef>
                <a:spcPts val="0"/>
              </a:spcBef>
              <a:spcAft>
                <a:spcPts val="0"/>
              </a:spcAft>
            </a:pPr>
            <a:r>
              <a:rPr lang="en-US" sz="1975">
                <a:solidFill>
                  <a:srgbClr val="6B7780"/>
                </a:solidFill>
                <a:latin typeface="Aptos"/>
                <a:cs typeface="Aptos"/>
              </a:rPr>
              <a:t>Google's assistant - tied into Google services and powerful image creator.</a:t>
            </a:r>
          </a:p>
        </p:txBody>
      </p:sp>
      <p:sp>
        <p:nvSpPr>
          <p:cNvPr id="7" name="card">
            <a:extLst>
              <a:ext uri="{FF2B5EF4-FFF2-40B4-BE49-F238E27FC236}">
                <a16:creationId xmlns:a16="http://schemas.microsoft.com/office/drawing/2014/main" id="{0C633098-B8DD-E728-1263-E5DC446C722F}"/>
              </a:ext>
            </a:extLst>
          </p:cNvPr>
          <p:cNvSpPr/>
          <p:nvPr/>
        </p:nvSpPr>
        <p:spPr>
          <a:xfrm>
            <a:off x="13883640" y="5676900"/>
            <a:ext cx="3649980" cy="240030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500" b="1">
                <a:solidFill>
                  <a:srgbClr val="002854"/>
                </a:solidFill>
                <a:latin typeface="Aptos"/>
                <a:cs typeface="Aptos"/>
              </a:rPr>
              <a:t>How to reach them</a:t>
            </a:r>
          </a:p>
          <a:p>
            <a:pPr defTabSz="1371600" eaLnBrk="1" fontAlgn="auto" hangingPunct="1">
              <a:lnSpc>
                <a:spcPct val="112000"/>
              </a:lnSpc>
              <a:spcBef>
                <a:spcPts val="0"/>
              </a:spcBef>
              <a:spcAft>
                <a:spcPts val="0"/>
              </a:spcAft>
            </a:pPr>
            <a:r>
              <a:rPr lang="en-US" sz="1975">
                <a:solidFill>
                  <a:srgbClr val="6B7780"/>
                </a:solidFill>
                <a:latin typeface="Aptos"/>
                <a:cs typeface="Aptos"/>
              </a:rPr>
              <a:t>Directly, or through tools you already use.</a:t>
            </a:r>
          </a:p>
        </p:txBody>
      </p:sp>
      <p:sp>
        <p:nvSpPr>
          <p:cNvPr id="8" name="card">
            <a:extLst>
              <a:ext uri="{FF2B5EF4-FFF2-40B4-BE49-F238E27FC236}">
                <a16:creationId xmlns:a16="http://schemas.microsoft.com/office/drawing/2014/main" id="{B4AEF542-C111-9066-85D0-71F7F3C4415D}"/>
              </a:ext>
            </a:extLst>
          </p:cNvPr>
          <p:cNvSpPr/>
          <p:nvPr/>
        </p:nvSpPr>
        <p:spPr>
          <a:xfrm>
            <a:off x="1722120" y="8343900"/>
            <a:ext cx="15811499" cy="1303020"/>
          </a:xfrm>
          <a:prstGeom prst="roundRect">
            <a:avLst>
              <a:gd name="adj" fmla="val 5000"/>
            </a:avLst>
          </a:prstGeom>
          <a:solidFill>
            <a:srgbClr val="FFF2F3"/>
          </a:solidFill>
          <a:ln w="9525">
            <a:solidFill>
              <a:srgbClr val="C8102E"/>
            </a:solidFill>
          </a:ln>
        </p:spPr>
        <p:txBody>
          <a:bodyPr wrap="square" lIns="246000" tIns="192000" rIns="246000" bIns="165000" anchor="ctr">
            <a:normAutofit/>
          </a:bodyPr>
          <a:lstStyle/>
          <a:p>
            <a:pPr algn="ctr" defTabSz="1371600" eaLnBrk="1" fontAlgn="auto" hangingPunct="1">
              <a:lnSpc>
                <a:spcPct val="110000"/>
              </a:lnSpc>
              <a:spcBef>
                <a:spcPts val="0"/>
              </a:spcBef>
              <a:spcAft>
                <a:spcPts val="0"/>
              </a:spcAft>
            </a:pPr>
            <a:r>
              <a:rPr lang="en-US" sz="2325" b="1">
                <a:solidFill>
                  <a:srgbClr val="C8102E"/>
                </a:solidFill>
                <a:latin typeface="Aptos"/>
                <a:cs typeface="Aptos"/>
              </a:rPr>
              <a:t>Note:  </a:t>
            </a:r>
            <a:r>
              <a:rPr lang="en-US" sz="2325" b="1">
                <a:solidFill>
                  <a:srgbClr val="002854"/>
                </a:solidFill>
                <a:latin typeface="Aptos"/>
                <a:cs typeface="Aptos"/>
              </a:rPr>
              <a:t>Most are reachable through services like Copilot - Gemini is the exception.</a:t>
            </a:r>
            <a:endParaRPr lang="en-US" sz="2325" i="1">
              <a:solidFill>
                <a:srgbClr val="1F6FB2"/>
              </a:solidFill>
              <a:latin typeface="Aptos"/>
              <a:cs typeface="Apto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E1474-959A-B9A8-F2CE-B2B0975CC5EE}"/>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A74E53F3-8FC3-3111-9EE8-6F289F7C0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3689D66-1D3A-90C9-A16D-7EBC943FC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8068D31-92A0-767A-B867-DCEF24EBEA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a:extLst>
              <a:ext uri="{FF2B5EF4-FFF2-40B4-BE49-F238E27FC236}">
                <a16:creationId xmlns:a16="http://schemas.microsoft.com/office/drawing/2014/main" id="{19E76B09-B506-8579-D890-CF049A1079F6}"/>
              </a:ext>
            </a:extLst>
          </p:cNvPr>
          <p:cNvSpPr txBox="1">
            <a:spLocks/>
          </p:cNvSpPr>
          <p:nvPr/>
        </p:nvSpPr>
        <p:spPr>
          <a:xfrm>
            <a:off x="8696324" y="368779"/>
            <a:ext cx="6772275"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ChatGPT - </a:t>
            </a:r>
            <a:r>
              <a:rPr kumimoji="0" lang="en-US" sz="5400" b="0" i="1" u="none" strike="noStrike" kern="1200" cap="none" spc="0" normalizeH="0" baseline="0" noProof="0">
                <a:ln>
                  <a:noFill/>
                </a:ln>
                <a:solidFill>
                  <a:srgbClr val="002855"/>
                </a:solidFill>
                <a:effectLst/>
                <a:uLnTx/>
                <a:uFillTx/>
                <a:latin typeface="Aptos Display" panose="020F0302020204030204"/>
                <a:ea typeface="+mj-ea"/>
                <a:cs typeface="+mj-cs"/>
              </a:rPr>
              <a:t>OpenAI</a:t>
            </a:r>
            <a:endParaRPr kumimoji="0" lang="en-US" sz="6600" b="0" i="1" u="none" strike="noStrike" kern="1200" cap="none" spc="0" normalizeH="0" baseline="0" noProof="0">
              <a:ln>
                <a:noFill/>
              </a:ln>
              <a:solidFill>
                <a:srgbClr val="002855"/>
              </a:solidFill>
              <a:effectLst/>
              <a:uLnTx/>
              <a:uFillTx/>
              <a:latin typeface="Aptos Display" panose="020F0302020204030204"/>
              <a:ea typeface="+mj-ea"/>
              <a:cs typeface="+mj-cs"/>
            </a:endParaRPr>
          </a:p>
        </p:txBody>
      </p:sp>
      <p:pic>
        <p:nvPicPr>
          <p:cNvPr id="5" name="Picture 4">
            <a:extLst>
              <a:ext uri="{FF2B5EF4-FFF2-40B4-BE49-F238E27FC236}">
                <a16:creationId xmlns:a16="http://schemas.microsoft.com/office/drawing/2014/main" id="{01CA8342-8E48-9FF0-93C8-9578CAB35459}"/>
              </a:ext>
            </a:extLst>
          </p:cNvPr>
          <p:cNvPicPr>
            <a:picLocks noChangeAspect="1"/>
          </p:cNvPicPr>
          <p:nvPr/>
        </p:nvPicPr>
        <p:blipFill>
          <a:blip r:embed="rId6"/>
          <a:stretch>
            <a:fillRect/>
          </a:stretch>
        </p:blipFill>
        <p:spPr>
          <a:xfrm>
            <a:off x="762000" y="1839876"/>
            <a:ext cx="14895962" cy="7120768"/>
          </a:xfrm>
          <a:prstGeom prst="rect">
            <a:avLst/>
          </a:prstGeom>
          <a:effectLst>
            <a:glow rad="63500">
              <a:schemeClr val="bg1"/>
            </a:glow>
          </a:effectLst>
        </p:spPr>
      </p:pic>
    </p:spTree>
    <p:extLst>
      <p:ext uri="{BB962C8B-B14F-4D97-AF65-F5344CB8AC3E}">
        <p14:creationId xmlns:p14="http://schemas.microsoft.com/office/powerpoint/2010/main" val="1929126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A9FFE-FB02-ABA8-3FE3-627278CD5B8E}"/>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7C795A83-F187-63AC-2CF4-A92D451A78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5583517B-FECE-1C54-6837-991811900D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6EF2ECF1-5926-311D-36C1-9D40F7955A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a:extLst>
              <a:ext uri="{FF2B5EF4-FFF2-40B4-BE49-F238E27FC236}">
                <a16:creationId xmlns:a16="http://schemas.microsoft.com/office/drawing/2014/main" id="{4134C78E-03A2-0754-613B-9E695549FE9B}"/>
              </a:ext>
            </a:extLst>
          </p:cNvPr>
          <p:cNvSpPr txBox="1">
            <a:spLocks/>
          </p:cNvSpPr>
          <p:nvPr/>
        </p:nvSpPr>
        <p:spPr>
          <a:xfrm>
            <a:off x="5257800" y="647700"/>
            <a:ext cx="10287000"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Claude - </a:t>
            </a:r>
            <a:r>
              <a:rPr kumimoji="0" lang="en-US" sz="5400" b="0" i="1" u="none" strike="noStrike" kern="1200" cap="none" spc="0" normalizeH="0" baseline="0" noProof="0">
                <a:ln>
                  <a:noFill/>
                </a:ln>
                <a:solidFill>
                  <a:srgbClr val="002855"/>
                </a:solidFill>
                <a:effectLst/>
                <a:uLnTx/>
                <a:uFillTx/>
                <a:latin typeface="Aptos Display" panose="020F0302020204030204"/>
                <a:ea typeface="+mj-ea"/>
                <a:cs typeface="+mj-cs"/>
              </a:rPr>
              <a:t>Anthropic</a:t>
            </a:r>
            <a:endParaRPr kumimoji="0" lang="en-US" sz="6600" b="0" i="1" u="none" strike="noStrike" kern="1200" cap="none" spc="0" normalizeH="0" baseline="0" noProof="0">
              <a:ln>
                <a:noFill/>
              </a:ln>
              <a:solidFill>
                <a:srgbClr val="002855"/>
              </a:solidFill>
              <a:effectLst/>
              <a:uLnTx/>
              <a:uFillTx/>
              <a:latin typeface="Aptos Display" panose="020F0302020204030204"/>
              <a:ea typeface="+mj-ea"/>
              <a:cs typeface="+mj-cs"/>
            </a:endParaRPr>
          </a:p>
        </p:txBody>
      </p:sp>
      <p:pic>
        <p:nvPicPr>
          <p:cNvPr id="7" name="Picture 6">
            <a:extLst>
              <a:ext uri="{FF2B5EF4-FFF2-40B4-BE49-F238E27FC236}">
                <a16:creationId xmlns:a16="http://schemas.microsoft.com/office/drawing/2014/main" id="{04813EF8-5EBB-25E6-F588-B2A2FF1C442F}"/>
              </a:ext>
            </a:extLst>
          </p:cNvPr>
          <p:cNvPicPr>
            <a:picLocks noChangeAspect="1"/>
          </p:cNvPicPr>
          <p:nvPr/>
        </p:nvPicPr>
        <p:blipFill>
          <a:blip r:embed="rId6"/>
          <a:stretch>
            <a:fillRect/>
          </a:stretch>
        </p:blipFill>
        <p:spPr>
          <a:xfrm>
            <a:off x="1143000" y="2596150"/>
            <a:ext cx="14286362" cy="6829359"/>
          </a:xfrm>
          <a:prstGeom prst="rect">
            <a:avLst/>
          </a:prstGeom>
          <a:effectLst>
            <a:glow rad="63500">
              <a:schemeClr val="bg1"/>
            </a:glow>
          </a:effectLst>
        </p:spPr>
      </p:pic>
    </p:spTree>
    <p:extLst>
      <p:ext uri="{BB962C8B-B14F-4D97-AF65-F5344CB8AC3E}">
        <p14:creationId xmlns:p14="http://schemas.microsoft.com/office/powerpoint/2010/main" val="211902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2D5E305-AC6A-0E49-F44E-8D7CBE491F78}"/>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1C55411F-D84F-A700-A8DB-9DDAE87268F3}"/>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0CEE2EDE-4B5F-41BB-8576-45A497894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C18FF14D-266C-067C-8EE2-9D676BF0DD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a:extLst>
              <a:ext uri="{FF2B5EF4-FFF2-40B4-BE49-F238E27FC236}">
                <a16:creationId xmlns:a16="http://schemas.microsoft.com/office/drawing/2014/main" id="{63E0484D-585B-B8BC-D164-A99F5D120C8C}"/>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Coding agents &amp; enterprise protection</a:t>
            </a:r>
          </a:p>
        </p:txBody>
      </p:sp>
      <p:sp>
        <p:nvSpPr>
          <p:cNvPr id="3" name="card">
            <a:extLst>
              <a:ext uri="{FF2B5EF4-FFF2-40B4-BE49-F238E27FC236}">
                <a16:creationId xmlns:a16="http://schemas.microsoft.com/office/drawing/2014/main" id="{61FF5FA2-424C-50B9-96B7-BBF1A1443BE4}"/>
              </a:ext>
            </a:extLst>
          </p:cNvPr>
          <p:cNvSpPr/>
          <p:nvPr/>
        </p:nvSpPr>
        <p:spPr>
          <a:xfrm>
            <a:off x="754380" y="2331720"/>
            <a:ext cx="8149590" cy="2689651"/>
          </a:xfrm>
          <a:prstGeom prst="roundRect">
            <a:avLst>
              <a:gd name="adj" fmla="val 5000"/>
            </a:avLst>
          </a:prstGeom>
          <a:solidFill>
            <a:srgbClr val="FBEDEE"/>
          </a:solidFill>
          <a:ln w="9525">
            <a:solidFill>
              <a:srgbClr val="C8102E"/>
            </a:solidFill>
          </a:ln>
        </p:spPr>
        <p:txBody>
          <a:bodyPr wrap="square" lIns="246000" tIns="192000" rIns="246000" bIns="165000" anchor="t">
            <a:normAutofit/>
          </a:bodyPr>
          <a:lstStyle/>
          <a:p>
            <a:pPr defTabSz="1371600" eaLnBrk="1" fontAlgn="auto" hangingPunct="1">
              <a:spcBef>
                <a:spcPts val="0"/>
              </a:spcBef>
              <a:spcAft>
                <a:spcPts val="300"/>
              </a:spcAft>
            </a:pPr>
            <a:r>
              <a:rPr lang="en-US" sz="2750" b="1">
                <a:solidFill>
                  <a:srgbClr val="C8102E"/>
                </a:solidFill>
                <a:latin typeface="Aptos Display"/>
                <a:cs typeface="Aptos Display"/>
              </a:rPr>
              <a:t>Powerful coding agents</a:t>
            </a:r>
          </a:p>
          <a:p>
            <a:pPr defTabSz="1371600" eaLnBrk="1" fontAlgn="auto" hangingPunct="1">
              <a:lnSpc>
                <a:spcPct val="116000"/>
              </a:lnSpc>
              <a:spcBef>
                <a:spcPts val="0"/>
              </a:spcBef>
              <a:spcAft>
                <a:spcPts val="540"/>
              </a:spcAft>
            </a:pPr>
            <a:r>
              <a:rPr lang="en-US" sz="2150" b="1">
                <a:solidFill>
                  <a:srgbClr val="002854"/>
                </a:solidFill>
                <a:latin typeface="Aptos"/>
                <a:cs typeface="Aptos"/>
              </a:rPr>
              <a:t>Tools:  </a:t>
            </a:r>
            <a:r>
              <a:rPr lang="en-US" sz="2150" i="1">
                <a:solidFill>
                  <a:srgbClr val="333333"/>
                </a:solidFill>
                <a:latin typeface="Aptos"/>
                <a:cs typeface="Aptos"/>
              </a:rPr>
              <a:t>Claude Code, OpenAI Codex, and Gemini CLI</a:t>
            </a:r>
          </a:p>
          <a:p>
            <a:pPr defTabSz="1371600" eaLnBrk="1" fontAlgn="auto" hangingPunct="1">
              <a:lnSpc>
                <a:spcPct val="116000"/>
              </a:lnSpc>
              <a:spcBef>
                <a:spcPts val="0"/>
              </a:spcBef>
              <a:spcAft>
                <a:spcPts val="480"/>
              </a:spcAft>
            </a:pPr>
            <a:r>
              <a:rPr lang="en-US" sz="2150" b="1">
                <a:solidFill>
                  <a:srgbClr val="002854"/>
                </a:solidFill>
                <a:latin typeface="Aptos"/>
                <a:cs typeface="Aptos"/>
              </a:rPr>
              <a:t>Where:  </a:t>
            </a:r>
            <a:r>
              <a:rPr lang="en-US" sz="2150">
                <a:solidFill>
                  <a:srgbClr val="333333"/>
                </a:solidFill>
                <a:latin typeface="Aptos"/>
                <a:cs typeface="Aptos"/>
              </a:rPr>
              <a:t>They run in your terminal and edit code agentically.</a:t>
            </a:r>
          </a:p>
          <a:p>
            <a:pPr defTabSz="1371600" eaLnBrk="1" fontAlgn="auto" hangingPunct="1">
              <a:lnSpc>
                <a:spcPct val="116000"/>
              </a:lnSpc>
              <a:spcBef>
                <a:spcPts val="0"/>
              </a:spcBef>
              <a:spcAft>
                <a:spcPts val="0"/>
              </a:spcAft>
            </a:pPr>
            <a:r>
              <a:rPr lang="en-US" b="1" i="1">
                <a:solidFill>
                  <a:srgbClr val="C8102E"/>
                </a:solidFill>
                <a:latin typeface="Aptos"/>
                <a:cs typeface="Aptos"/>
              </a:rPr>
              <a:t>One prompt can build, refactor, and debug.⁴</a:t>
            </a:r>
          </a:p>
        </p:txBody>
      </p:sp>
      <p:sp>
        <p:nvSpPr>
          <p:cNvPr id="4" name="card">
            <a:extLst>
              <a:ext uri="{FF2B5EF4-FFF2-40B4-BE49-F238E27FC236}">
                <a16:creationId xmlns:a16="http://schemas.microsoft.com/office/drawing/2014/main" id="{3FC3F337-2F5F-7E62-0D41-1A41FD8557F7}"/>
              </a:ext>
            </a:extLst>
          </p:cNvPr>
          <p:cNvSpPr/>
          <p:nvPr/>
        </p:nvSpPr>
        <p:spPr>
          <a:xfrm>
            <a:off x="9384030" y="2331720"/>
            <a:ext cx="8149590" cy="2689651"/>
          </a:xfrm>
          <a:prstGeom prst="roundRect">
            <a:avLst>
              <a:gd name="adj" fmla="val 5000"/>
            </a:avLst>
          </a:prstGeom>
          <a:solidFill>
            <a:srgbClr val="E6F1FB"/>
          </a:solidFill>
          <a:ln w="9525">
            <a:solidFill>
              <a:srgbClr val="1C5E96"/>
            </a:solidFill>
          </a:ln>
        </p:spPr>
        <p:txBody>
          <a:bodyPr wrap="square" lIns="246000" tIns="192000" rIns="246000" bIns="165000" anchor="t">
            <a:normAutofit/>
          </a:bodyPr>
          <a:lstStyle/>
          <a:p>
            <a:pPr defTabSz="1371600" eaLnBrk="1" fontAlgn="auto" hangingPunct="1">
              <a:spcBef>
                <a:spcPts val="0"/>
              </a:spcBef>
              <a:spcAft>
                <a:spcPts val="300"/>
              </a:spcAft>
            </a:pPr>
            <a:r>
              <a:rPr lang="en-US" sz="2750" b="1">
                <a:solidFill>
                  <a:srgbClr val="1C5E96"/>
                </a:solidFill>
                <a:latin typeface="Aptos Display"/>
                <a:cs typeface="Aptos Display"/>
              </a:rPr>
              <a:t>Enterprise protections available at a cost</a:t>
            </a:r>
          </a:p>
          <a:p>
            <a:pPr defTabSz="1371600" eaLnBrk="1" fontAlgn="auto" hangingPunct="1">
              <a:lnSpc>
                <a:spcPct val="116000"/>
              </a:lnSpc>
              <a:spcBef>
                <a:spcPts val="0"/>
              </a:spcBef>
              <a:spcAft>
                <a:spcPts val="480"/>
              </a:spcAft>
            </a:pPr>
            <a:r>
              <a:rPr lang="en-US" sz="2150" b="1">
                <a:solidFill>
                  <a:srgbClr val="002854"/>
                </a:solidFill>
                <a:latin typeface="Aptos"/>
                <a:cs typeface="Aptos"/>
              </a:rPr>
              <a:t>Default:  </a:t>
            </a:r>
            <a:r>
              <a:rPr lang="en-US" sz="2150" i="1">
                <a:solidFill>
                  <a:srgbClr val="333333"/>
                </a:solidFill>
                <a:latin typeface="Aptos"/>
                <a:cs typeface="Aptos"/>
              </a:rPr>
              <a:t>Your prompts are not used to train the models.⁵</a:t>
            </a:r>
          </a:p>
          <a:p>
            <a:pPr defTabSz="1371600" eaLnBrk="1" fontAlgn="auto" hangingPunct="1">
              <a:lnSpc>
                <a:spcPct val="116000"/>
              </a:lnSpc>
              <a:spcBef>
                <a:spcPts val="0"/>
              </a:spcBef>
              <a:spcAft>
                <a:spcPts val="0"/>
              </a:spcAft>
            </a:pPr>
            <a:r>
              <a:rPr lang="en-US" sz="2150" b="1">
                <a:solidFill>
                  <a:srgbClr val="002854"/>
                </a:solidFill>
                <a:latin typeface="Aptos"/>
                <a:cs typeface="Aptos"/>
              </a:rPr>
              <a:t>Control:  </a:t>
            </a:r>
            <a:r>
              <a:rPr lang="en-US" sz="2150">
                <a:solidFill>
                  <a:srgbClr val="333333"/>
                </a:solidFill>
                <a:latin typeface="Aptos"/>
                <a:cs typeface="Aptos"/>
              </a:rPr>
              <a:t>You own your inputs and outputs.⁶</a:t>
            </a:r>
          </a:p>
        </p:txBody>
      </p:sp>
      <p:sp>
        <p:nvSpPr>
          <p:cNvPr id="5" name="card">
            <a:extLst>
              <a:ext uri="{FF2B5EF4-FFF2-40B4-BE49-F238E27FC236}">
                <a16:creationId xmlns:a16="http://schemas.microsoft.com/office/drawing/2014/main" id="{C791038D-CD3C-1140-C7DB-3E97F5206037}"/>
              </a:ext>
            </a:extLst>
          </p:cNvPr>
          <p:cNvSpPr/>
          <p:nvPr/>
        </p:nvSpPr>
        <p:spPr>
          <a:xfrm>
            <a:off x="754380" y="5524500"/>
            <a:ext cx="16779240" cy="1097280"/>
          </a:xfrm>
          <a:prstGeom prst="roundRect">
            <a:avLst>
              <a:gd name="adj" fmla="val 5000"/>
            </a:avLst>
          </a:prstGeom>
          <a:solidFill>
            <a:srgbClr val="F1F4F8"/>
          </a:solidFill>
          <a:ln w="9525">
            <a:solidFill>
              <a:srgbClr val="D9DEE6"/>
            </a:solidFill>
          </a:ln>
        </p:spPr>
        <p:txBody>
          <a:bodyPr wrap="square" lIns="246000" tIns="192000" rIns="246000" bIns="165000" anchor="ctr">
            <a:normAutofit/>
          </a:bodyPr>
          <a:lstStyle/>
          <a:p>
            <a:pPr algn="ctr" defTabSz="1371600" eaLnBrk="1" fontAlgn="auto" hangingPunct="1">
              <a:lnSpc>
                <a:spcPct val="110000"/>
              </a:lnSpc>
              <a:spcBef>
                <a:spcPts val="0"/>
              </a:spcBef>
              <a:spcAft>
                <a:spcPts val="0"/>
              </a:spcAft>
            </a:pPr>
            <a:r>
              <a:rPr lang="en-US" sz="2600" b="1">
                <a:solidFill>
                  <a:srgbClr val="002854"/>
                </a:solidFill>
                <a:latin typeface="Aptos"/>
                <a:cs typeface="Aptos"/>
              </a:rPr>
              <a:t>Available independently or via enterprise plans - with protections worth switching on.</a:t>
            </a:r>
          </a:p>
        </p:txBody>
      </p:sp>
    </p:spTree>
    <p:extLst>
      <p:ext uri="{BB962C8B-B14F-4D97-AF65-F5344CB8AC3E}">
        <p14:creationId xmlns:p14="http://schemas.microsoft.com/office/powerpoint/2010/main" val="747312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7BA66C-286D-988D-644E-4F91B46A1065}"/>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9D403A9F-C840-09D7-97D3-DFD440D74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027F55A-9B37-B544-AFD0-518E82F82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cNvSpPr txBox="1">
            <a:spLocks/>
          </p:cNvSpPr>
          <p:nvPr/>
        </p:nvSpPr>
        <p:spPr>
          <a:xfrm>
            <a:off x="6813550" y="300619"/>
            <a:ext cx="11093450" cy="1086959"/>
          </a:xfrm>
          <a:prstGeom prst="rect">
            <a:avLst/>
          </a:prstGeom>
        </p:spPr>
        <p:txBody>
          <a:bodyPr/>
          <a:lstStyle/>
          <a:p>
            <a:pPr marL="0" indent="0" algn="l" defTabSz="1371600">
              <a:lnSpc>
                <a:spcPct val="90000"/>
              </a:lnSpc>
              <a:buNone/>
            </a:pPr>
            <a:r>
              <a:rPr lang="en-US" sz="5600" b="0">
                <a:solidFill>
                  <a:srgbClr val="002855"/>
                </a:solidFill>
                <a:latin typeface="Aptos Display" panose="020F0302020204030204"/>
              </a:rPr>
              <a:t>Common pitfalls in business use</a:t>
            </a:r>
          </a:p>
        </p:txBody>
      </p:sp>
      <p:sp>
        <p:nvSpPr>
          <p:cNvPr id="3" name="card"/>
          <p:cNvSpPr/>
          <p:nvPr/>
        </p:nvSpPr>
        <p:spPr>
          <a:xfrm>
            <a:off x="754380" y="2200000"/>
            <a:ext cx="8149590" cy="1900000"/>
          </a:xfrm>
          <a:prstGeom prst="roundRect">
            <a:avLst>
              <a:gd name="adj" fmla="val 5000"/>
            </a:avLst>
          </a:prstGeom>
          <a:solidFill>
            <a:srgbClr val="FBEDEE"/>
          </a:solidFill>
          <a:ln w="9525">
            <a:solidFill>
              <a:srgbClr val="C8102E"/>
            </a:solidFill>
          </a:ln>
        </p:spPr>
        <p:txBody>
          <a:bodyPr wrap="square" lIns="246000" tIns="168000" rIns="246000" bIns="140000" anchor="t">
            <a:normAutofit/>
          </a:bodyPr>
          <a:lstStyle/>
          <a:p>
            <a:pPr defTabSz="1371600" eaLnBrk="1" fontAlgn="auto" hangingPunct="1">
              <a:spcBef>
                <a:spcPts val="0"/>
              </a:spcBef>
              <a:spcAft>
                <a:spcPts val="300"/>
              </a:spcAft>
            </a:pPr>
            <a:r>
              <a:rPr lang="en-US" sz="2600" b="1">
                <a:solidFill>
                  <a:srgbClr val="C8102E"/>
                </a:solidFill>
                <a:latin typeface="Aptos Display"/>
                <a:cs typeface="Aptos Display"/>
              </a:rPr>
              <a:t>Confident but wrong</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Risk:  </a:t>
            </a:r>
            <a:r>
              <a:rPr lang="en-US" sz="1700" i="1">
                <a:solidFill>
                  <a:srgbClr val="333333"/>
                </a:solidFill>
                <a:latin typeface="Aptos"/>
                <a:cs typeface="Aptos"/>
              </a:rPr>
              <a:t>Models invent facts, citations, and code that look right.</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Habit:  </a:t>
            </a:r>
            <a:r>
              <a:rPr lang="en-US" sz="1700">
                <a:solidFill>
                  <a:srgbClr val="333333"/>
                </a:solidFill>
                <a:latin typeface="Aptos"/>
                <a:cs typeface="Aptos"/>
              </a:rPr>
              <a:t>Verify numbers, standards, and sources before they leave your desk.</a:t>
            </a:r>
          </a:p>
        </p:txBody>
      </p:sp>
      <p:sp>
        <p:nvSpPr>
          <p:cNvPr id="4" name="card"/>
          <p:cNvSpPr/>
          <p:nvPr/>
        </p:nvSpPr>
        <p:spPr>
          <a:xfrm>
            <a:off x="9384030" y="2200000"/>
            <a:ext cx="8149590" cy="1900000"/>
          </a:xfrm>
          <a:prstGeom prst="roundRect">
            <a:avLst>
              <a:gd name="adj" fmla="val 5000"/>
            </a:avLst>
          </a:prstGeom>
          <a:solidFill>
            <a:srgbClr val="E6F1FB"/>
          </a:solidFill>
          <a:ln w="9525">
            <a:solidFill>
              <a:srgbClr val="1C5E96"/>
            </a:solidFill>
          </a:ln>
        </p:spPr>
        <p:txBody>
          <a:bodyPr wrap="square" lIns="246000" tIns="168000" rIns="246000" bIns="140000" anchor="t">
            <a:normAutofit/>
          </a:bodyPr>
          <a:lstStyle/>
          <a:p>
            <a:pPr defTabSz="1371600" eaLnBrk="1" fontAlgn="auto" hangingPunct="1">
              <a:spcBef>
                <a:spcPts val="0"/>
              </a:spcBef>
              <a:spcAft>
                <a:spcPts val="300"/>
              </a:spcAft>
            </a:pPr>
            <a:r>
              <a:rPr lang="en-US" sz="2600" b="1">
                <a:solidFill>
                  <a:srgbClr val="1C5E96"/>
                </a:solidFill>
                <a:latin typeface="Aptos Display"/>
                <a:cs typeface="Aptos Display"/>
              </a:rPr>
              <a:t>Sensitive data in the wrong tool</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Risk:  </a:t>
            </a:r>
            <a:r>
              <a:rPr lang="en-US" sz="1700" i="1">
                <a:solidFill>
                  <a:srgbClr val="333333"/>
                </a:solidFill>
                <a:latin typeface="Aptos"/>
                <a:cs typeface="Aptos"/>
              </a:rPr>
              <a:t>Client, personnel, or project data pasted into a consumer account.</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Habit:  </a:t>
            </a:r>
            <a:r>
              <a:rPr lang="en-US" sz="1700">
                <a:solidFill>
                  <a:srgbClr val="333333"/>
                </a:solidFill>
                <a:latin typeface="Aptos"/>
                <a:cs typeface="Aptos"/>
              </a:rPr>
              <a:t>Use approved, enterprise-protected tools for anything non-public.</a:t>
            </a:r>
          </a:p>
        </p:txBody>
      </p:sp>
      <p:sp>
        <p:nvSpPr>
          <p:cNvPr id="5" name="card"/>
          <p:cNvSpPr/>
          <p:nvPr/>
        </p:nvSpPr>
        <p:spPr>
          <a:xfrm>
            <a:off x="754380" y="4250000"/>
            <a:ext cx="8149590" cy="1900000"/>
          </a:xfrm>
          <a:prstGeom prst="roundRect">
            <a:avLst>
              <a:gd name="adj" fmla="val 5000"/>
            </a:avLst>
          </a:prstGeom>
          <a:solidFill>
            <a:srgbClr val="E6F1FB"/>
          </a:solidFill>
          <a:ln w="9525">
            <a:solidFill>
              <a:srgbClr val="1C5E96"/>
            </a:solidFill>
          </a:ln>
        </p:spPr>
        <p:txBody>
          <a:bodyPr wrap="square" lIns="246000" tIns="168000" rIns="246000" bIns="140000" anchor="t">
            <a:normAutofit/>
          </a:bodyPr>
          <a:lstStyle/>
          <a:p>
            <a:pPr defTabSz="1371600" eaLnBrk="1" fontAlgn="auto" hangingPunct="1">
              <a:spcBef>
                <a:spcPts val="0"/>
              </a:spcBef>
              <a:spcAft>
                <a:spcPts val="300"/>
              </a:spcAft>
            </a:pPr>
            <a:r>
              <a:rPr lang="en-US" sz="2600" b="1">
                <a:solidFill>
                  <a:srgbClr val="1C5E96"/>
                </a:solidFill>
                <a:latin typeface="Aptos Display"/>
                <a:cs typeface="Aptos Display"/>
              </a:rPr>
              <a:t>No engineer in the loop</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Risk:  </a:t>
            </a:r>
            <a:r>
              <a:rPr lang="en-US" sz="1700" i="1">
                <a:solidFill>
                  <a:srgbClr val="333333"/>
                </a:solidFill>
                <a:latin typeface="Aptos"/>
                <a:cs typeface="Aptos"/>
              </a:rPr>
              <a:t>Output accepted as final without review, QA, or a licensed sign-off.</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Habit:  </a:t>
            </a:r>
            <a:r>
              <a:rPr lang="en-US" sz="1700">
                <a:solidFill>
                  <a:srgbClr val="333333"/>
                </a:solidFill>
                <a:latin typeface="Aptos"/>
                <a:cs typeface="Aptos"/>
              </a:rPr>
              <a:t>Treat AI as a first draft - you still own the deliverable.</a:t>
            </a:r>
          </a:p>
        </p:txBody>
      </p:sp>
      <p:sp>
        <p:nvSpPr>
          <p:cNvPr id="6" name="card"/>
          <p:cNvSpPr/>
          <p:nvPr/>
        </p:nvSpPr>
        <p:spPr>
          <a:xfrm>
            <a:off x="9384030" y="4250000"/>
            <a:ext cx="8149590" cy="1900000"/>
          </a:xfrm>
          <a:prstGeom prst="roundRect">
            <a:avLst>
              <a:gd name="adj" fmla="val 5000"/>
            </a:avLst>
          </a:prstGeom>
          <a:solidFill>
            <a:srgbClr val="FBEDEE"/>
          </a:solidFill>
          <a:ln w="9525">
            <a:solidFill>
              <a:srgbClr val="C8102E"/>
            </a:solidFill>
          </a:ln>
        </p:spPr>
        <p:txBody>
          <a:bodyPr wrap="square" lIns="246000" tIns="168000" rIns="246000" bIns="140000" anchor="t">
            <a:normAutofit/>
          </a:bodyPr>
          <a:lstStyle/>
          <a:p>
            <a:pPr defTabSz="1371600" eaLnBrk="1" fontAlgn="auto" hangingPunct="1">
              <a:spcBef>
                <a:spcPts val="0"/>
              </a:spcBef>
              <a:spcAft>
                <a:spcPts val="300"/>
              </a:spcAft>
            </a:pPr>
            <a:r>
              <a:rPr lang="en-US" sz="2600" b="1">
                <a:solidFill>
                  <a:srgbClr val="C8102E"/>
                </a:solidFill>
                <a:latin typeface="Aptos Display"/>
                <a:cs typeface="Aptos Display"/>
              </a:rPr>
              <a:t>Missing context and stale knowledge</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Risk:  </a:t>
            </a:r>
            <a:r>
              <a:rPr lang="en-US" sz="1700" i="1">
                <a:solidFill>
                  <a:srgbClr val="333333"/>
                </a:solidFill>
                <a:latin typeface="Aptos"/>
                <a:cs typeface="Aptos"/>
              </a:rPr>
              <a:t>Generic answers that ignore current specs, standards, and project files.</a:t>
            </a:r>
          </a:p>
          <a:p>
            <a:pPr defTabSz="1371600" eaLnBrk="1" fontAlgn="auto" hangingPunct="1">
              <a:lnSpc>
                <a:spcPct val="116000"/>
              </a:lnSpc>
              <a:spcBef>
                <a:spcPts val="0"/>
              </a:spcBef>
              <a:spcAft>
                <a:spcPts val="420"/>
              </a:spcAft>
            </a:pPr>
            <a:r>
              <a:rPr lang="en-US" sz="1700" b="1">
                <a:solidFill>
                  <a:srgbClr val="002854"/>
                </a:solidFill>
                <a:latin typeface="Aptos"/>
                <a:cs typeface="Aptos"/>
              </a:rPr>
              <a:t>Habit:  </a:t>
            </a:r>
            <a:r>
              <a:rPr lang="en-US" sz="1700">
                <a:solidFill>
                  <a:srgbClr val="333333"/>
                </a:solidFill>
                <a:latin typeface="Aptos"/>
                <a:cs typeface="Aptos"/>
              </a:rPr>
              <a:t>Ground the prompt in your own documents and state the date and scope.</a:t>
            </a:r>
          </a:p>
        </p:txBody>
      </p:sp>
      <p:sp>
        <p:nvSpPr>
          <p:cNvPr id="7" name="card"/>
          <p:cNvSpPr/>
          <p:nvPr/>
        </p:nvSpPr>
        <p:spPr>
          <a:xfrm>
            <a:off x="754380" y="6320000"/>
            <a:ext cx="16779240" cy="800000"/>
          </a:xfrm>
          <a:prstGeom prst="roundRect">
            <a:avLst>
              <a:gd name="adj" fmla="val 5000"/>
            </a:avLst>
          </a:prstGeom>
          <a:solidFill>
            <a:srgbClr val="F1F4F8"/>
          </a:solidFill>
          <a:ln w="9525">
            <a:solidFill>
              <a:srgbClr val="D9DEE6"/>
            </a:solidFill>
          </a:ln>
        </p:spPr>
        <p:txBody>
          <a:bodyPr wrap="square" lIns="246000" tIns="100000" rIns="246000" bIns="100000" anchor="ctr">
            <a:normAutofit/>
          </a:bodyPr>
          <a:lstStyle/>
          <a:p>
            <a:pPr algn="ctr" defTabSz="1371600">
              <a:lnSpc>
                <a:spcPct val="110000"/>
              </a:lnSpc>
            </a:pPr>
            <a:r>
              <a:rPr lang="en-US" sz="2425" b="1">
                <a:solidFill>
                  <a:srgbClr val="002854"/>
                </a:solidFill>
                <a:latin typeface="Aptos"/>
                <a:cs typeface="Aptos"/>
              </a:rPr>
              <a:t>Right tool, protected data, verified output - that is what keeps AI useful at work.</a:t>
            </a:r>
          </a:p>
        </p:txBody>
      </p:sp>
      <p:pic>
        <p:nvPicPr>
          <p:cNvPr id="9" name="object 2">
            <a:extLst>
              <a:ext uri="{FF2B5EF4-FFF2-40B4-BE49-F238E27FC236}">
                <a16:creationId xmlns:a16="http://schemas.microsoft.com/office/drawing/2014/main" id="{2283E28D-B211-1EF8-0C97-4C933F15A5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243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AC66E05-AE5E-D4BE-AAD6-13FD2A3BAC37}"/>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97CDB9FB-9DFA-E9F5-FB3A-0E221AA9F1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C16615BC-137C-8ECC-CF01-1CA93B92AF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6798B217-6F97-D55B-28B2-5FE251DAFF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b">
            <a:extLst>
              <a:ext uri="{FF2B5EF4-FFF2-40B4-BE49-F238E27FC236}">
                <a16:creationId xmlns:a16="http://schemas.microsoft.com/office/drawing/2014/main" id="{28D34487-5EA3-7936-1049-5E532E476549}"/>
              </a:ext>
            </a:extLst>
          </p:cNvPr>
          <p:cNvSpPr/>
          <p:nvPr/>
        </p:nvSpPr>
        <p:spPr>
          <a:xfrm>
            <a:off x="1165860" y="2743200"/>
            <a:ext cx="4114800" cy="178308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10800" b="1">
                <a:solidFill>
                  <a:srgbClr val="1F6FC0"/>
                </a:solidFill>
                <a:latin typeface="Aptos Display"/>
                <a:cs typeface="Aptos Display"/>
              </a:rPr>
              <a:t>03</a:t>
            </a:r>
          </a:p>
        </p:txBody>
      </p:sp>
      <p:sp>
        <p:nvSpPr>
          <p:cNvPr id="3" name="tb">
            <a:extLst>
              <a:ext uri="{FF2B5EF4-FFF2-40B4-BE49-F238E27FC236}">
                <a16:creationId xmlns:a16="http://schemas.microsoft.com/office/drawing/2014/main" id="{97B8C713-9DE0-E791-64D4-1AE87C78CF75}"/>
              </a:ext>
            </a:extLst>
          </p:cNvPr>
          <p:cNvSpPr/>
          <p:nvPr/>
        </p:nvSpPr>
        <p:spPr>
          <a:xfrm>
            <a:off x="1234440" y="4457700"/>
            <a:ext cx="14401800" cy="1783080"/>
          </a:xfrm>
          <a:prstGeom prst="rect">
            <a:avLst/>
          </a:prstGeom>
          <a:noFill/>
        </p:spPr>
        <p:txBody>
          <a:bodyPr wrap="square" lIns="0" tIns="0" rIns="0" bIns="0" anchor="t">
            <a:normAutofit/>
          </a:bodyPr>
          <a:lstStyle/>
          <a:p>
            <a:pPr>
              <a:lnSpc>
                <a:spcPct val="104000"/>
              </a:lnSpc>
            </a:pPr>
            <a:r>
              <a:rPr lang="en-US" sz="6600" b="1">
                <a:solidFill>
                  <a:srgbClr val="002854"/>
                </a:solidFill>
                <a:latin typeface="Aptos Display"/>
                <a:cs typeface="Aptos Display"/>
              </a:rPr>
              <a:t>Prompt engineering fundamentals</a:t>
            </a:r>
          </a:p>
        </p:txBody>
      </p:sp>
      <p:sp>
        <p:nvSpPr>
          <p:cNvPr id="4" name="tb">
            <a:extLst>
              <a:ext uri="{FF2B5EF4-FFF2-40B4-BE49-F238E27FC236}">
                <a16:creationId xmlns:a16="http://schemas.microsoft.com/office/drawing/2014/main" id="{AB2516E4-DAAB-3C85-66A4-774F711141B8}"/>
              </a:ext>
            </a:extLst>
          </p:cNvPr>
          <p:cNvSpPr/>
          <p:nvPr/>
        </p:nvSpPr>
        <p:spPr>
          <a:xfrm>
            <a:off x="1303020" y="6103620"/>
            <a:ext cx="13716000" cy="1234440"/>
          </a:xfrm>
          <a:prstGeom prst="rect">
            <a:avLst/>
          </a:prstGeom>
          <a:noFill/>
        </p:spPr>
        <p:txBody>
          <a:bodyPr wrap="square" lIns="0" tIns="0" rIns="0" bIns="0" anchor="t">
            <a:normAutofit/>
          </a:bodyPr>
          <a:lstStyle/>
          <a:p>
            <a:pPr>
              <a:lnSpc>
                <a:spcPct val="110000"/>
              </a:lnSpc>
            </a:pPr>
            <a:r>
              <a:rPr lang="en-US" sz="3025" i="1">
                <a:solidFill>
                  <a:srgbClr val="595959"/>
                </a:solidFill>
                <a:latin typeface="Aptos"/>
                <a:cs typeface="Aptos"/>
              </a:rPr>
              <a:t>Get useful results on the first try</a:t>
            </a:r>
          </a:p>
        </p:txBody>
      </p:sp>
    </p:spTree>
    <p:extLst>
      <p:ext uri="{BB962C8B-B14F-4D97-AF65-F5344CB8AC3E}">
        <p14:creationId xmlns:p14="http://schemas.microsoft.com/office/powerpoint/2010/main" val="4098849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D1C71-535C-39CF-281C-C0B8011C791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A9A146A-F5AB-B6C3-0834-5B4B403D0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3A7BAAB7-3176-DC6A-1DFA-0D8767D266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74FB81B-FE39-BE40-CDEA-6CA42243FD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a:extLst>
              <a:ext uri="{FF2B5EF4-FFF2-40B4-BE49-F238E27FC236}">
                <a16:creationId xmlns:a16="http://schemas.microsoft.com/office/drawing/2014/main" id="{7FD61565-4373-FB3F-62A7-255D029EBB35}"/>
              </a:ext>
            </a:extLst>
          </p:cNvPr>
          <p:cNvSpPr txBox="1">
            <a:spLocks/>
          </p:cNvSpPr>
          <p:nvPr/>
        </p:nvSpPr>
        <p:spPr>
          <a:xfrm>
            <a:off x="693629" y="1694341"/>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Prompt engineering fundamentals</a:t>
            </a:r>
          </a:p>
        </p:txBody>
      </p:sp>
      <p:sp>
        <p:nvSpPr>
          <p:cNvPr id="8" name="card">
            <a:extLst>
              <a:ext uri="{FF2B5EF4-FFF2-40B4-BE49-F238E27FC236}">
                <a16:creationId xmlns:a16="http://schemas.microsoft.com/office/drawing/2014/main" id="{4F4AD692-842C-FF69-46AD-DB7273759757}"/>
              </a:ext>
            </a:extLst>
          </p:cNvPr>
          <p:cNvSpPr/>
          <p:nvPr/>
        </p:nvSpPr>
        <p:spPr>
          <a:xfrm>
            <a:off x="1066800" y="3505200"/>
            <a:ext cx="6793229" cy="171450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Less is more</a:t>
            </a:r>
          </a:p>
          <a:p>
            <a:pPr defTabSz="1371600" eaLnBrk="1" fontAlgn="auto" hangingPunct="1">
              <a:lnSpc>
                <a:spcPct val="118000"/>
              </a:lnSpc>
              <a:spcBef>
                <a:spcPts val="0"/>
              </a:spcBef>
              <a:spcAft>
                <a:spcPts val="0"/>
              </a:spcAft>
            </a:pPr>
            <a:r>
              <a:rPr lang="en-US" sz="2600">
                <a:solidFill>
                  <a:srgbClr val="333333"/>
                </a:solidFill>
                <a:latin typeface="Aptos"/>
                <a:cs typeface="Aptos"/>
              </a:rPr>
              <a:t>Short, direct prompts usually beat long ones.</a:t>
            </a:r>
          </a:p>
        </p:txBody>
      </p:sp>
      <p:sp>
        <p:nvSpPr>
          <p:cNvPr id="9" name="card">
            <a:extLst>
              <a:ext uri="{FF2B5EF4-FFF2-40B4-BE49-F238E27FC236}">
                <a16:creationId xmlns:a16="http://schemas.microsoft.com/office/drawing/2014/main" id="{A3083811-0A9A-D0C7-3DE3-44CFCDAD083D}"/>
              </a:ext>
            </a:extLst>
          </p:cNvPr>
          <p:cNvSpPr/>
          <p:nvPr/>
        </p:nvSpPr>
        <p:spPr>
          <a:xfrm>
            <a:off x="8141971" y="3505200"/>
            <a:ext cx="6793229" cy="171450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20000"/>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Cut the filler</a:t>
            </a:r>
          </a:p>
          <a:p>
            <a:pPr defTabSz="1371600" eaLnBrk="1" fontAlgn="auto" hangingPunct="1">
              <a:lnSpc>
                <a:spcPct val="118000"/>
              </a:lnSpc>
              <a:spcBef>
                <a:spcPts val="0"/>
              </a:spcBef>
              <a:spcAft>
                <a:spcPts val="0"/>
              </a:spcAft>
            </a:pPr>
            <a:r>
              <a:rPr lang="en-US" sz="2800">
                <a:solidFill>
                  <a:srgbClr val="333333"/>
                </a:solidFill>
                <a:latin typeface="Aptos"/>
                <a:cs typeface="Aptos"/>
              </a:rPr>
              <a:t>Use focused language and drop extraneous words.</a:t>
            </a:r>
          </a:p>
        </p:txBody>
      </p:sp>
      <p:sp>
        <p:nvSpPr>
          <p:cNvPr id="10" name="card">
            <a:extLst>
              <a:ext uri="{FF2B5EF4-FFF2-40B4-BE49-F238E27FC236}">
                <a16:creationId xmlns:a16="http://schemas.microsoft.com/office/drawing/2014/main" id="{75B6F9B5-5F15-CE7B-C2F2-9B4B8BBE4473}"/>
              </a:ext>
            </a:extLst>
          </p:cNvPr>
          <p:cNvSpPr/>
          <p:nvPr/>
        </p:nvSpPr>
        <p:spPr>
          <a:xfrm>
            <a:off x="1066800" y="6096000"/>
            <a:ext cx="6793229" cy="171450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Be task-specific</a:t>
            </a:r>
          </a:p>
          <a:p>
            <a:pPr defTabSz="1371600" eaLnBrk="1" fontAlgn="auto" hangingPunct="1">
              <a:lnSpc>
                <a:spcPct val="118000"/>
              </a:lnSpc>
              <a:spcBef>
                <a:spcPts val="0"/>
              </a:spcBef>
              <a:spcAft>
                <a:spcPts val="0"/>
              </a:spcAft>
            </a:pPr>
            <a:r>
              <a:rPr lang="en-US" sz="2600">
                <a:solidFill>
                  <a:srgbClr val="333333"/>
                </a:solidFill>
                <a:latin typeface="Aptos"/>
                <a:cs typeface="Aptos"/>
              </a:rPr>
              <a:t>Aim at one clear task; avoid being too broad.</a:t>
            </a:r>
          </a:p>
        </p:txBody>
      </p:sp>
      <p:sp>
        <p:nvSpPr>
          <p:cNvPr id="11" name="card">
            <a:extLst>
              <a:ext uri="{FF2B5EF4-FFF2-40B4-BE49-F238E27FC236}">
                <a16:creationId xmlns:a16="http://schemas.microsoft.com/office/drawing/2014/main" id="{E2155960-F575-8C80-812A-0CFB13B7B242}"/>
              </a:ext>
            </a:extLst>
          </p:cNvPr>
          <p:cNvSpPr/>
          <p:nvPr/>
        </p:nvSpPr>
        <p:spPr>
          <a:xfrm>
            <a:off x="8141971" y="6096000"/>
            <a:ext cx="6793229" cy="171450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r>
              <a:rPr lang="en-US" sz="3450" b="1">
                <a:solidFill>
                  <a:srgbClr val="002854"/>
                </a:solidFill>
                <a:latin typeface="Aptos"/>
                <a:cs typeface="Aptos"/>
              </a:rPr>
              <a:t>Skip the small talk</a:t>
            </a:r>
          </a:p>
          <a:p>
            <a:pPr defTabSz="1371600" eaLnBrk="1" fontAlgn="auto" hangingPunct="1">
              <a:lnSpc>
                <a:spcPct val="118000"/>
              </a:lnSpc>
              <a:spcBef>
                <a:spcPts val="0"/>
              </a:spcBef>
              <a:spcAft>
                <a:spcPts val="0"/>
              </a:spcAft>
            </a:pPr>
            <a:r>
              <a:rPr lang="en-US" sz="2600">
                <a:solidFill>
                  <a:srgbClr val="333333"/>
                </a:solidFill>
                <a:latin typeface="Aptos"/>
                <a:cs typeface="Aptos"/>
              </a:rPr>
              <a:t>Do not chat with it like you are texting a friend.</a:t>
            </a:r>
          </a:p>
        </p:txBody>
      </p:sp>
    </p:spTree>
    <p:extLst>
      <p:ext uri="{BB962C8B-B14F-4D97-AF65-F5344CB8AC3E}">
        <p14:creationId xmlns:p14="http://schemas.microsoft.com/office/powerpoint/2010/main" val="1112309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A556-307B-217A-B391-8011756E7364}"/>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D4753BD6-3542-2C0C-32C1-D291475D6E19}"/>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F9E5162-38A8-F4B4-1CA3-ECC5F8D5D3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D4FB2786-A5E2-2110-5DB0-314068E15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a:extLst>
              <a:ext uri="{FF2B5EF4-FFF2-40B4-BE49-F238E27FC236}">
                <a16:creationId xmlns:a16="http://schemas.microsoft.com/office/drawing/2014/main" id="{346803B8-31C3-006A-A749-C822ACFA8609}"/>
              </a:ext>
            </a:extLst>
          </p:cNvPr>
          <p:cNvSpPr txBox="1">
            <a:spLocks/>
          </p:cNvSpPr>
          <p:nvPr/>
        </p:nvSpPr>
        <p:spPr>
          <a:xfrm>
            <a:off x="5602709" y="664922"/>
            <a:ext cx="74597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Habits that pay off</a:t>
            </a:r>
          </a:p>
        </p:txBody>
      </p:sp>
      <p:sp>
        <p:nvSpPr>
          <p:cNvPr id="6" name="card">
            <a:extLst>
              <a:ext uri="{FF2B5EF4-FFF2-40B4-BE49-F238E27FC236}">
                <a16:creationId xmlns:a16="http://schemas.microsoft.com/office/drawing/2014/main" id="{5E97F2C6-7839-6196-0A07-2CBB4105B16B}"/>
              </a:ext>
            </a:extLst>
          </p:cNvPr>
          <p:cNvSpPr/>
          <p:nvPr/>
        </p:nvSpPr>
        <p:spPr>
          <a:xfrm>
            <a:off x="5257800" y="1921504"/>
            <a:ext cx="8149590" cy="3459480"/>
          </a:xfrm>
          <a:prstGeom prst="roundRect">
            <a:avLst>
              <a:gd name="adj" fmla="val 5000"/>
            </a:avLst>
          </a:prstGeom>
          <a:solidFill>
            <a:srgbClr val="002854"/>
          </a:solidFill>
        </p:spPr>
        <p:txBody>
          <a:bodyPr wrap="square" lIns="246000" tIns="192000" rIns="246000" bIns="165000" anchor="ctr">
            <a:normAutofit/>
          </a:bodyPr>
          <a:lstStyle/>
          <a:p>
            <a:pPr defTabSz="1371600" eaLnBrk="1" fontAlgn="auto" hangingPunct="1">
              <a:spcBef>
                <a:spcPts val="0"/>
              </a:spcBef>
              <a:spcAft>
                <a:spcPts val="630"/>
              </a:spcAft>
            </a:pPr>
            <a:r>
              <a:rPr lang="en-US" sz="3250" b="1">
                <a:solidFill>
                  <a:srgbClr val="FFFFFF"/>
                </a:solidFill>
                <a:latin typeface="Aptos Display"/>
                <a:cs typeface="Aptos Display"/>
              </a:rPr>
              <a:t>Save what works</a:t>
            </a:r>
          </a:p>
          <a:p>
            <a:pPr defTabSz="1371600" eaLnBrk="1" fontAlgn="auto" hangingPunct="1">
              <a:lnSpc>
                <a:spcPct val="122000"/>
              </a:lnSpc>
              <a:spcBef>
                <a:spcPts val="0"/>
              </a:spcBef>
              <a:spcAft>
                <a:spcPts val="540"/>
              </a:spcAft>
            </a:pPr>
            <a:r>
              <a:rPr lang="en-US" sz="2425">
                <a:solidFill>
                  <a:srgbClr val="E6F1FB"/>
                </a:solidFill>
                <a:latin typeface="Aptos"/>
                <a:cs typeface="Aptos"/>
              </a:rPr>
              <a:t>Track and reuse the prompts that give you good results.</a:t>
            </a:r>
          </a:p>
          <a:p>
            <a:pPr defTabSz="1371600" eaLnBrk="1" fontAlgn="auto" hangingPunct="1">
              <a:lnSpc>
                <a:spcPct val="122000"/>
              </a:lnSpc>
              <a:spcBef>
                <a:spcPts val="0"/>
              </a:spcBef>
              <a:spcAft>
                <a:spcPts val="0"/>
              </a:spcAft>
            </a:pPr>
            <a:r>
              <a:rPr lang="en-US" sz="2425">
                <a:solidFill>
                  <a:srgbClr val="E6F1FB"/>
                </a:solidFill>
                <a:latin typeface="Aptos"/>
                <a:cs typeface="Aptos"/>
              </a:rPr>
              <a:t>A small prompt library beats starting from scratch every time.</a:t>
            </a:r>
          </a:p>
        </p:txBody>
      </p:sp>
      <p:sp>
        <p:nvSpPr>
          <p:cNvPr id="7" name="card">
            <a:extLst>
              <a:ext uri="{FF2B5EF4-FFF2-40B4-BE49-F238E27FC236}">
                <a16:creationId xmlns:a16="http://schemas.microsoft.com/office/drawing/2014/main" id="{06987D73-5AF4-23E2-C162-1F49B6B8F198}"/>
              </a:ext>
            </a:extLst>
          </p:cNvPr>
          <p:cNvSpPr/>
          <p:nvPr/>
        </p:nvSpPr>
        <p:spPr>
          <a:xfrm>
            <a:off x="9519114" y="5720229"/>
            <a:ext cx="8149590" cy="345948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925" b="1">
                <a:solidFill>
                  <a:srgbClr val="002854"/>
                </a:solidFill>
                <a:latin typeface="Aptos"/>
                <a:cs typeface="Aptos"/>
              </a:rPr>
              <a:t>Start new conversations</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Chat windows can only contain </a:t>
            </a:r>
            <a:r>
              <a:rPr lang="en-US" sz="1975" i="1">
                <a:solidFill>
                  <a:srgbClr val="333333"/>
                </a:solidFill>
                <a:latin typeface="Aptos"/>
                <a:cs typeface="Aptos"/>
              </a:rPr>
              <a:t>so much</a:t>
            </a:r>
            <a:r>
              <a:rPr lang="en-US" sz="1975">
                <a:solidFill>
                  <a:srgbClr val="333333"/>
                </a:solidFill>
                <a:latin typeface="Aptos"/>
                <a:cs typeface="Aptos"/>
              </a:rPr>
              <a:t> information</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Quality of responses drops over time</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Referred to as the “Context Window”</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Keep conversations short and direct</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Ask AI to create a prompt for the next, new chat</a:t>
            </a:r>
          </a:p>
        </p:txBody>
      </p:sp>
      <p:sp>
        <p:nvSpPr>
          <p:cNvPr id="9" name="card">
            <a:extLst>
              <a:ext uri="{FF2B5EF4-FFF2-40B4-BE49-F238E27FC236}">
                <a16:creationId xmlns:a16="http://schemas.microsoft.com/office/drawing/2014/main" id="{9D9E6E8D-6A1A-B8B3-571F-AA0FCF8E0886}"/>
              </a:ext>
            </a:extLst>
          </p:cNvPr>
          <p:cNvSpPr/>
          <p:nvPr/>
        </p:nvSpPr>
        <p:spPr>
          <a:xfrm>
            <a:off x="990600" y="5787430"/>
            <a:ext cx="8149590" cy="345948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925" b="1">
                <a:solidFill>
                  <a:srgbClr val="002854"/>
                </a:solidFill>
                <a:latin typeface="Aptos"/>
                <a:cs typeface="Aptos"/>
              </a:rPr>
              <a:t>Expect some variation</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The same prompt will not always give the same answer</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A fresh chat can produce different output</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Example: “Reformat my 100 tabs”</a:t>
            </a:r>
          </a:p>
          <a:p>
            <a:pPr marL="285750" indent="-285750" defTabSz="1371600" eaLnBrk="1" fontAlgn="auto" hangingPunct="1">
              <a:lnSpc>
                <a:spcPct val="104000"/>
              </a:lnSpc>
              <a:spcBef>
                <a:spcPts val="0"/>
              </a:spcBef>
              <a:spcAft>
                <a:spcPts val="750"/>
              </a:spcAft>
              <a:buClr>
                <a:srgbClr val="C8102E"/>
              </a:buClr>
              <a:buFont typeface="Aptos"/>
              <a:buChar char="•"/>
            </a:pPr>
            <a:r>
              <a:rPr lang="en-US" sz="1975">
                <a:solidFill>
                  <a:srgbClr val="333333"/>
                </a:solidFill>
                <a:latin typeface="Aptos"/>
                <a:cs typeface="Aptos"/>
              </a:rPr>
              <a:t>Lock in the wording once it works</a:t>
            </a:r>
          </a:p>
        </p:txBody>
      </p:sp>
    </p:spTree>
    <p:extLst>
      <p:ext uri="{BB962C8B-B14F-4D97-AF65-F5344CB8AC3E}">
        <p14:creationId xmlns:p14="http://schemas.microsoft.com/office/powerpoint/2010/main" val="273215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408-9475-5235-ECE5-A60C39FB904E}"/>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B9D7854-0BA7-A0C4-9FD7-E0C57805915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7B97F8E9-7685-CDA7-7BA7-2C5E19269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F777E96-D2E4-D49A-A850-1136BD3A1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a:extLst>
              <a:ext uri="{FF2B5EF4-FFF2-40B4-BE49-F238E27FC236}">
                <a16:creationId xmlns:a16="http://schemas.microsoft.com/office/drawing/2014/main" id="{243CD9DD-3E38-4567-C2DA-4C944463D266}"/>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Common prompt pitfalls</a:t>
            </a:r>
          </a:p>
        </p:txBody>
      </p:sp>
      <p:sp>
        <p:nvSpPr>
          <p:cNvPr id="10" name="card">
            <a:extLst>
              <a:ext uri="{FF2B5EF4-FFF2-40B4-BE49-F238E27FC236}">
                <a16:creationId xmlns:a16="http://schemas.microsoft.com/office/drawing/2014/main" id="{96A1AD38-2A90-80C0-B229-90A6457FBAF0}"/>
              </a:ext>
            </a:extLst>
          </p:cNvPr>
          <p:cNvSpPr/>
          <p:nvPr/>
        </p:nvSpPr>
        <p:spPr>
          <a:xfrm>
            <a:off x="754380" y="1790700"/>
            <a:ext cx="16779240" cy="260604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6000"/>
              </a:lnSpc>
              <a:spcBef>
                <a:spcPts val="0"/>
              </a:spcBef>
              <a:spcAft>
                <a:spcPts val="0"/>
              </a:spcAft>
            </a:pPr>
            <a:r>
              <a:rPr lang="en-US" sz="4000" b="1">
                <a:solidFill>
                  <a:srgbClr val="FFFFFF"/>
                </a:solidFill>
                <a:latin typeface="Aptos Display"/>
                <a:cs typeface="Aptos Display"/>
              </a:rPr>
              <a:t>Small habits quietly derail your results - watch for these.</a:t>
            </a:r>
          </a:p>
        </p:txBody>
      </p:sp>
      <p:sp>
        <p:nvSpPr>
          <p:cNvPr id="11" name="card">
            <a:extLst>
              <a:ext uri="{FF2B5EF4-FFF2-40B4-BE49-F238E27FC236}">
                <a16:creationId xmlns:a16="http://schemas.microsoft.com/office/drawing/2014/main" id="{9C527CEA-57A7-7675-0F86-D6CFF03AD092}"/>
              </a:ext>
            </a:extLst>
          </p:cNvPr>
          <p:cNvSpPr/>
          <p:nvPr/>
        </p:nvSpPr>
        <p:spPr>
          <a:xfrm>
            <a:off x="75438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Too broad</a:t>
            </a:r>
          </a:p>
          <a:p>
            <a:pPr defTabSz="1371600" eaLnBrk="1" fontAlgn="auto" hangingPunct="1">
              <a:lnSpc>
                <a:spcPct val="112000"/>
              </a:lnSpc>
              <a:spcBef>
                <a:spcPts val="0"/>
              </a:spcBef>
              <a:spcAft>
                <a:spcPts val="0"/>
              </a:spcAft>
            </a:pPr>
            <a:r>
              <a:rPr lang="en-US" sz="1975">
                <a:solidFill>
                  <a:srgbClr val="6B7780"/>
                </a:solidFill>
                <a:latin typeface="Aptos"/>
                <a:cs typeface="Aptos"/>
              </a:rPr>
              <a:t>Asking for everything at once.</a:t>
            </a:r>
          </a:p>
        </p:txBody>
      </p:sp>
      <p:sp>
        <p:nvSpPr>
          <p:cNvPr id="12" name="card">
            <a:extLst>
              <a:ext uri="{FF2B5EF4-FFF2-40B4-BE49-F238E27FC236}">
                <a16:creationId xmlns:a16="http://schemas.microsoft.com/office/drawing/2014/main" id="{5A703A33-419A-16BE-DD5A-C02A5A6BF9DA}"/>
              </a:ext>
            </a:extLst>
          </p:cNvPr>
          <p:cNvSpPr/>
          <p:nvPr/>
        </p:nvSpPr>
        <p:spPr>
          <a:xfrm>
            <a:off x="505206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Too chatty</a:t>
            </a:r>
          </a:p>
          <a:p>
            <a:pPr defTabSz="1371600" eaLnBrk="1" fontAlgn="auto" hangingPunct="1">
              <a:lnSpc>
                <a:spcPct val="112000"/>
              </a:lnSpc>
              <a:spcBef>
                <a:spcPts val="0"/>
              </a:spcBef>
              <a:spcAft>
                <a:spcPts val="0"/>
              </a:spcAft>
            </a:pPr>
            <a:r>
              <a:rPr lang="en-US" sz="1975">
                <a:solidFill>
                  <a:srgbClr val="6B7780"/>
                </a:solidFill>
                <a:latin typeface="Aptos"/>
                <a:cs typeface="Aptos"/>
              </a:rPr>
              <a:t>Padding the prompt with small talk.</a:t>
            </a:r>
          </a:p>
        </p:txBody>
      </p:sp>
      <p:sp>
        <p:nvSpPr>
          <p:cNvPr id="13" name="card">
            <a:extLst>
              <a:ext uri="{FF2B5EF4-FFF2-40B4-BE49-F238E27FC236}">
                <a16:creationId xmlns:a16="http://schemas.microsoft.com/office/drawing/2014/main" id="{A3BD22F4-35FD-F3DD-5559-C790D83A927F}"/>
              </a:ext>
            </a:extLst>
          </p:cNvPr>
          <p:cNvSpPr/>
          <p:nvPr/>
        </p:nvSpPr>
        <p:spPr>
          <a:xfrm>
            <a:off x="934974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Too vague</a:t>
            </a:r>
          </a:p>
          <a:p>
            <a:pPr defTabSz="1371600" eaLnBrk="1" fontAlgn="auto" hangingPunct="1">
              <a:lnSpc>
                <a:spcPct val="112000"/>
              </a:lnSpc>
              <a:spcBef>
                <a:spcPts val="0"/>
              </a:spcBef>
              <a:spcAft>
                <a:spcPts val="0"/>
              </a:spcAft>
            </a:pPr>
            <a:r>
              <a:rPr lang="en-US" sz="1975">
                <a:solidFill>
                  <a:srgbClr val="6B7780"/>
                </a:solidFill>
                <a:latin typeface="Aptos"/>
                <a:cs typeface="Aptos"/>
              </a:rPr>
              <a:t>No context, format, or audience.</a:t>
            </a:r>
          </a:p>
        </p:txBody>
      </p:sp>
      <p:sp>
        <p:nvSpPr>
          <p:cNvPr id="14" name="card">
            <a:extLst>
              <a:ext uri="{FF2B5EF4-FFF2-40B4-BE49-F238E27FC236}">
                <a16:creationId xmlns:a16="http://schemas.microsoft.com/office/drawing/2014/main" id="{1E852C22-48B8-1BEF-C04F-45E8C7EBFFD2}"/>
              </a:ext>
            </a:extLst>
          </p:cNvPr>
          <p:cNvSpPr/>
          <p:nvPr/>
        </p:nvSpPr>
        <p:spPr>
          <a:xfrm>
            <a:off x="1364742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Expecting sameness</a:t>
            </a:r>
          </a:p>
          <a:p>
            <a:pPr defTabSz="1371600" eaLnBrk="1" fontAlgn="auto" hangingPunct="1">
              <a:lnSpc>
                <a:spcPct val="112000"/>
              </a:lnSpc>
              <a:spcBef>
                <a:spcPts val="0"/>
              </a:spcBef>
              <a:spcAft>
                <a:spcPts val="0"/>
              </a:spcAft>
            </a:pPr>
            <a:r>
              <a:rPr lang="en-US" sz="1975">
                <a:solidFill>
                  <a:srgbClr val="6B7780"/>
                </a:solidFill>
                <a:latin typeface="Aptos"/>
                <a:cs typeface="Aptos"/>
              </a:rPr>
              <a:t>Assuming identical output every run.</a:t>
            </a:r>
          </a:p>
        </p:txBody>
      </p:sp>
      <p:sp>
        <p:nvSpPr>
          <p:cNvPr id="15" name="tb">
            <a:extLst>
              <a:ext uri="{FF2B5EF4-FFF2-40B4-BE49-F238E27FC236}">
                <a16:creationId xmlns:a16="http://schemas.microsoft.com/office/drawing/2014/main" id="{43735EED-43C6-6DB6-E1DA-50CEBB596638}"/>
              </a:ext>
            </a:extLst>
          </p:cNvPr>
          <p:cNvSpPr/>
          <p:nvPr/>
        </p:nvSpPr>
        <p:spPr>
          <a:xfrm>
            <a:off x="754380" y="7277100"/>
            <a:ext cx="16779240" cy="822960"/>
          </a:xfrm>
          <a:prstGeom prst="rect">
            <a:avLst/>
          </a:prstGeom>
          <a:noFill/>
        </p:spPr>
        <p:txBody>
          <a:bodyPr wrap="square" lIns="0" tIns="0" rIns="0" bIns="0" anchor="t">
            <a:normAutofit/>
          </a:bodyPr>
          <a:lstStyle/>
          <a:p>
            <a:pPr algn="ctr" defTabSz="1371600" eaLnBrk="1" fontAlgn="auto" hangingPunct="1">
              <a:spcBef>
                <a:spcPts val="0"/>
              </a:spcBef>
              <a:spcAft>
                <a:spcPts val="0"/>
              </a:spcAft>
            </a:pPr>
            <a:r>
              <a:rPr lang="en-US" sz="2500" b="1" i="1">
                <a:solidFill>
                  <a:srgbClr val="C8102E"/>
                </a:solidFill>
                <a:latin typeface="Aptos"/>
                <a:cs typeface="Aptos"/>
              </a:rPr>
              <a:t>Tighten the prompt and you tighten the result.</a:t>
            </a:r>
          </a:p>
        </p:txBody>
      </p:sp>
    </p:spTree>
    <p:extLst>
      <p:ext uri="{BB962C8B-B14F-4D97-AF65-F5344CB8AC3E}">
        <p14:creationId xmlns:p14="http://schemas.microsoft.com/office/powerpoint/2010/main" val="1058757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A265D-B5B7-1CC8-A738-AB6ECDF5DC61}"/>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5132025B-1FE0-60CB-45DD-279C3CAAB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224C74E8-F600-91BA-D257-9A291BF63D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1D0701FE-D4E3-0AEC-2312-440F1C0A8C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b">
            <a:extLst>
              <a:ext uri="{FF2B5EF4-FFF2-40B4-BE49-F238E27FC236}">
                <a16:creationId xmlns:a16="http://schemas.microsoft.com/office/drawing/2014/main" id="{B94A26CA-6AB0-C130-DB51-6D0676B9EBBD}"/>
              </a:ext>
            </a:extLst>
          </p:cNvPr>
          <p:cNvSpPr/>
          <p:nvPr/>
        </p:nvSpPr>
        <p:spPr>
          <a:xfrm>
            <a:off x="1165860" y="2743200"/>
            <a:ext cx="4114800" cy="178308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10800" b="1">
                <a:solidFill>
                  <a:srgbClr val="1F6FC0"/>
                </a:solidFill>
                <a:latin typeface="Aptos Display"/>
                <a:cs typeface="Aptos Display"/>
              </a:rPr>
              <a:t>04</a:t>
            </a:r>
          </a:p>
        </p:txBody>
      </p:sp>
      <p:sp>
        <p:nvSpPr>
          <p:cNvPr id="3" name="tb">
            <a:extLst>
              <a:ext uri="{FF2B5EF4-FFF2-40B4-BE49-F238E27FC236}">
                <a16:creationId xmlns:a16="http://schemas.microsoft.com/office/drawing/2014/main" id="{C2BA82DE-A0B5-35C4-9779-8A951142EFAC}"/>
              </a:ext>
            </a:extLst>
          </p:cNvPr>
          <p:cNvSpPr/>
          <p:nvPr/>
        </p:nvSpPr>
        <p:spPr>
          <a:xfrm>
            <a:off x="1234440" y="4457700"/>
            <a:ext cx="14401800" cy="1783080"/>
          </a:xfrm>
          <a:prstGeom prst="rect">
            <a:avLst/>
          </a:prstGeom>
          <a:noFill/>
        </p:spPr>
        <p:txBody>
          <a:bodyPr wrap="square" lIns="0" tIns="0" rIns="0" bIns="0" anchor="t">
            <a:normAutofit/>
          </a:bodyPr>
          <a:lstStyle/>
          <a:p>
            <a:pPr>
              <a:lnSpc>
                <a:spcPct val="104000"/>
              </a:lnSpc>
            </a:pPr>
            <a:r>
              <a:rPr lang="en-US" sz="6600" b="1">
                <a:solidFill>
                  <a:srgbClr val="002854"/>
                </a:solidFill>
                <a:latin typeface="Aptos Display"/>
                <a:cs typeface="Aptos Display"/>
              </a:rPr>
              <a:t>Practical use cases</a:t>
            </a:r>
          </a:p>
        </p:txBody>
      </p:sp>
      <p:sp>
        <p:nvSpPr>
          <p:cNvPr id="4" name="tb">
            <a:extLst>
              <a:ext uri="{FF2B5EF4-FFF2-40B4-BE49-F238E27FC236}">
                <a16:creationId xmlns:a16="http://schemas.microsoft.com/office/drawing/2014/main" id="{CF160C90-EDEA-D6A4-B849-FCE35353A971}"/>
              </a:ext>
            </a:extLst>
          </p:cNvPr>
          <p:cNvSpPr/>
          <p:nvPr/>
        </p:nvSpPr>
        <p:spPr>
          <a:xfrm>
            <a:off x="1303020" y="6103620"/>
            <a:ext cx="13716000" cy="1234440"/>
          </a:xfrm>
          <a:prstGeom prst="rect">
            <a:avLst/>
          </a:prstGeom>
          <a:noFill/>
        </p:spPr>
        <p:txBody>
          <a:bodyPr wrap="square" lIns="0" tIns="0" rIns="0" bIns="0" anchor="t">
            <a:normAutofit/>
          </a:bodyPr>
          <a:lstStyle/>
          <a:p>
            <a:pPr defTabSz="1371600" eaLnBrk="1" fontAlgn="auto" hangingPunct="1">
              <a:lnSpc>
                <a:spcPct val="110000"/>
              </a:lnSpc>
              <a:spcBef>
                <a:spcPts val="0"/>
              </a:spcBef>
              <a:spcAft>
                <a:spcPts val="0"/>
              </a:spcAft>
            </a:pPr>
            <a:r>
              <a:rPr lang="en-US" sz="3025" i="1">
                <a:solidFill>
                  <a:srgbClr val="595959"/>
                </a:solidFill>
                <a:latin typeface="Aptos"/>
                <a:cs typeface="Aptos"/>
              </a:rPr>
              <a:t>Realtime demonstrations of useful tools</a:t>
            </a:r>
          </a:p>
        </p:txBody>
      </p:sp>
    </p:spTree>
    <p:extLst>
      <p:ext uri="{BB962C8B-B14F-4D97-AF65-F5344CB8AC3E}">
        <p14:creationId xmlns:p14="http://schemas.microsoft.com/office/powerpoint/2010/main" val="2736649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06A5D5-670D-9082-1B0E-DFF96481BF8D}"/>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40BC61C4-083E-982E-8A2F-5697F02BCA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BCCAC921-E5A5-78D1-A0F9-6695553622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D32C0383-4E0B-725F-6896-742250122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a:extLst>
              <a:ext uri="{FF2B5EF4-FFF2-40B4-BE49-F238E27FC236}">
                <a16:creationId xmlns:a16="http://schemas.microsoft.com/office/drawing/2014/main" id="{C27D279B-6358-21DE-183E-CF30FFE1F766}"/>
              </a:ext>
            </a:extLst>
          </p:cNvPr>
          <p:cNvSpPr txBox="1">
            <a:spLocks/>
          </p:cNvSpPr>
          <p:nvPr/>
        </p:nvSpPr>
        <p:spPr>
          <a:xfrm>
            <a:off x="3048209" y="800100"/>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Where it actually saves you time</a:t>
            </a:r>
          </a:p>
        </p:txBody>
      </p:sp>
      <p:sp>
        <p:nvSpPr>
          <p:cNvPr id="5" name="tb">
            <a:extLst>
              <a:ext uri="{FF2B5EF4-FFF2-40B4-BE49-F238E27FC236}">
                <a16:creationId xmlns:a16="http://schemas.microsoft.com/office/drawing/2014/main" id="{D84F68BA-1059-DFF1-5E31-0387A77FF469}"/>
              </a:ext>
            </a:extLst>
          </p:cNvPr>
          <p:cNvSpPr/>
          <p:nvPr/>
        </p:nvSpPr>
        <p:spPr>
          <a:xfrm>
            <a:off x="3200400" y="2305812"/>
            <a:ext cx="8397240" cy="68580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2600" b="1" i="1">
                <a:solidFill>
                  <a:srgbClr val="C8102E"/>
                </a:solidFill>
                <a:latin typeface="Aptos"/>
                <a:cs typeface="Aptos"/>
              </a:rPr>
              <a:t>Office work and research</a:t>
            </a:r>
          </a:p>
        </p:txBody>
      </p:sp>
      <p:sp>
        <p:nvSpPr>
          <p:cNvPr id="7" name="circ">
            <a:extLst>
              <a:ext uri="{FF2B5EF4-FFF2-40B4-BE49-F238E27FC236}">
                <a16:creationId xmlns:a16="http://schemas.microsoft.com/office/drawing/2014/main" id="{3E9DC877-DAC4-32E2-C97D-9EEF34623856}"/>
              </a:ext>
            </a:extLst>
          </p:cNvPr>
          <p:cNvSpPr/>
          <p:nvPr/>
        </p:nvSpPr>
        <p:spPr>
          <a:xfrm>
            <a:off x="3200400" y="3211068"/>
            <a:ext cx="754380" cy="754380"/>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2925" b="1">
                <a:solidFill>
                  <a:srgbClr val="FFFFFF"/>
                </a:solidFill>
                <a:latin typeface="Aptos"/>
                <a:cs typeface="Aptos"/>
              </a:rPr>
              <a:t>1</a:t>
            </a:r>
          </a:p>
        </p:txBody>
      </p:sp>
      <p:sp>
        <p:nvSpPr>
          <p:cNvPr id="9" name="tb">
            <a:extLst>
              <a:ext uri="{FF2B5EF4-FFF2-40B4-BE49-F238E27FC236}">
                <a16:creationId xmlns:a16="http://schemas.microsoft.com/office/drawing/2014/main" id="{50431DA1-D57E-6C1B-AAE1-F9B1993FB91A}"/>
              </a:ext>
            </a:extLst>
          </p:cNvPr>
          <p:cNvSpPr/>
          <p:nvPr/>
        </p:nvSpPr>
        <p:spPr>
          <a:xfrm>
            <a:off x="4434840" y="3128772"/>
            <a:ext cx="7162800" cy="987552"/>
          </a:xfrm>
          <a:prstGeom prst="rect">
            <a:avLst/>
          </a:prstGeom>
          <a:noFill/>
        </p:spPr>
        <p:txBody>
          <a:bodyPr wrap="square" lIns="0" tIns="0" rIns="0" bIns="0" anchor="t">
            <a:normAutofit fontScale="92500" lnSpcReduction="10000"/>
          </a:bodyPr>
          <a:lstStyle/>
          <a:p>
            <a:pPr defTabSz="1371600" eaLnBrk="1" fontAlgn="auto" hangingPunct="1">
              <a:lnSpc>
                <a:spcPct val="108000"/>
              </a:lnSpc>
              <a:spcBef>
                <a:spcPts val="0"/>
              </a:spcBef>
              <a:spcAft>
                <a:spcPts val="180"/>
              </a:spcAft>
            </a:pPr>
            <a:r>
              <a:rPr lang="en-US" sz="2600" b="1">
                <a:solidFill>
                  <a:srgbClr val="002854"/>
                </a:solidFill>
                <a:latin typeface="Aptos"/>
                <a:cs typeface="Aptos"/>
              </a:rPr>
              <a:t>Email</a:t>
            </a:r>
          </a:p>
          <a:p>
            <a:pPr defTabSz="1371600" eaLnBrk="1" fontAlgn="auto" hangingPunct="1">
              <a:lnSpc>
                <a:spcPct val="108000"/>
              </a:lnSpc>
              <a:spcBef>
                <a:spcPts val="0"/>
              </a:spcBef>
              <a:spcAft>
                <a:spcPts val="0"/>
              </a:spcAft>
            </a:pPr>
            <a:r>
              <a:rPr lang="en-US" sz="1975">
                <a:solidFill>
                  <a:srgbClr val="6B7780"/>
                </a:solidFill>
                <a:latin typeface="Aptos"/>
                <a:cs typeface="Aptos"/>
              </a:rPr>
              <a:t>Draft, summarize, manage the inbox, and set up meetings (not Teams calls).</a:t>
            </a:r>
          </a:p>
        </p:txBody>
      </p:sp>
      <p:sp>
        <p:nvSpPr>
          <p:cNvPr id="11" name="circ">
            <a:extLst>
              <a:ext uri="{FF2B5EF4-FFF2-40B4-BE49-F238E27FC236}">
                <a16:creationId xmlns:a16="http://schemas.microsoft.com/office/drawing/2014/main" id="{A387D6BA-3BEE-DE72-E940-3DECFC6F74C7}"/>
              </a:ext>
            </a:extLst>
          </p:cNvPr>
          <p:cNvSpPr/>
          <p:nvPr/>
        </p:nvSpPr>
        <p:spPr>
          <a:xfrm>
            <a:off x="3200400" y="4363212"/>
            <a:ext cx="754380" cy="754380"/>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2925" b="1">
                <a:solidFill>
                  <a:srgbClr val="FFFFFF"/>
                </a:solidFill>
                <a:latin typeface="Aptos"/>
                <a:cs typeface="Aptos"/>
              </a:rPr>
              <a:t>2</a:t>
            </a:r>
          </a:p>
        </p:txBody>
      </p:sp>
      <p:sp>
        <p:nvSpPr>
          <p:cNvPr id="13" name="tb">
            <a:extLst>
              <a:ext uri="{FF2B5EF4-FFF2-40B4-BE49-F238E27FC236}">
                <a16:creationId xmlns:a16="http://schemas.microsoft.com/office/drawing/2014/main" id="{F63745F0-1141-E059-A5D5-2ED79A45B47D}"/>
              </a:ext>
            </a:extLst>
          </p:cNvPr>
          <p:cNvSpPr/>
          <p:nvPr/>
        </p:nvSpPr>
        <p:spPr>
          <a:xfrm>
            <a:off x="4434840" y="4280916"/>
            <a:ext cx="7162800" cy="987552"/>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180"/>
              </a:spcAft>
            </a:pPr>
            <a:r>
              <a:rPr lang="en-US" sz="2600" b="1">
                <a:solidFill>
                  <a:srgbClr val="002854"/>
                </a:solidFill>
                <a:latin typeface="Aptos"/>
                <a:cs typeface="Aptos"/>
              </a:rPr>
              <a:t>Documents</a:t>
            </a:r>
          </a:p>
          <a:p>
            <a:pPr defTabSz="1371600" eaLnBrk="1" fontAlgn="auto" hangingPunct="1">
              <a:lnSpc>
                <a:spcPct val="108000"/>
              </a:lnSpc>
              <a:spcBef>
                <a:spcPts val="0"/>
              </a:spcBef>
              <a:spcAft>
                <a:spcPts val="0"/>
              </a:spcAft>
            </a:pPr>
            <a:r>
              <a:rPr lang="en-US" sz="1975">
                <a:solidFill>
                  <a:srgbClr val="6B7780"/>
                </a:solidFill>
                <a:latin typeface="Aptos"/>
                <a:cs typeface="Aptos"/>
              </a:rPr>
              <a:t>Review, summarize, and extract key information.</a:t>
            </a:r>
          </a:p>
        </p:txBody>
      </p:sp>
      <p:sp>
        <p:nvSpPr>
          <p:cNvPr id="15" name="circ">
            <a:extLst>
              <a:ext uri="{FF2B5EF4-FFF2-40B4-BE49-F238E27FC236}">
                <a16:creationId xmlns:a16="http://schemas.microsoft.com/office/drawing/2014/main" id="{403D6659-B0AC-A62E-EA6B-396C25730A21}"/>
              </a:ext>
            </a:extLst>
          </p:cNvPr>
          <p:cNvSpPr/>
          <p:nvPr/>
        </p:nvSpPr>
        <p:spPr>
          <a:xfrm>
            <a:off x="3200400" y="5515356"/>
            <a:ext cx="754380" cy="754380"/>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2925" b="1">
                <a:solidFill>
                  <a:srgbClr val="FFFFFF"/>
                </a:solidFill>
                <a:latin typeface="Aptos"/>
                <a:cs typeface="Aptos"/>
              </a:rPr>
              <a:t>3</a:t>
            </a:r>
          </a:p>
        </p:txBody>
      </p:sp>
      <p:sp>
        <p:nvSpPr>
          <p:cNvPr id="17" name="tb">
            <a:extLst>
              <a:ext uri="{FF2B5EF4-FFF2-40B4-BE49-F238E27FC236}">
                <a16:creationId xmlns:a16="http://schemas.microsoft.com/office/drawing/2014/main" id="{5B28C5AB-FA98-7DED-CF86-8B384CBA82A7}"/>
              </a:ext>
            </a:extLst>
          </p:cNvPr>
          <p:cNvSpPr/>
          <p:nvPr/>
        </p:nvSpPr>
        <p:spPr>
          <a:xfrm>
            <a:off x="4434840" y="5433060"/>
            <a:ext cx="7402513" cy="987552"/>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180"/>
              </a:spcAft>
            </a:pPr>
            <a:r>
              <a:rPr lang="en-US" sz="2600" b="1">
                <a:solidFill>
                  <a:srgbClr val="002854"/>
                </a:solidFill>
                <a:latin typeface="Aptos"/>
                <a:cs typeface="Aptos"/>
              </a:rPr>
              <a:t>Presentations</a:t>
            </a:r>
          </a:p>
          <a:p>
            <a:pPr defTabSz="1371600" eaLnBrk="1" fontAlgn="auto" hangingPunct="1">
              <a:lnSpc>
                <a:spcPct val="108000"/>
              </a:lnSpc>
              <a:spcBef>
                <a:spcPts val="0"/>
              </a:spcBef>
              <a:spcAft>
                <a:spcPts val="0"/>
              </a:spcAft>
            </a:pPr>
            <a:r>
              <a:rPr lang="en-US" sz="1975">
                <a:solidFill>
                  <a:srgbClr val="6B7780"/>
                </a:solidFill>
                <a:latin typeface="Aptos"/>
                <a:cs typeface="Aptos"/>
              </a:rPr>
              <a:t>Build slides fast when given a template and an outline.</a:t>
            </a:r>
          </a:p>
        </p:txBody>
      </p:sp>
      <p:sp>
        <p:nvSpPr>
          <p:cNvPr id="19" name="circ">
            <a:extLst>
              <a:ext uri="{FF2B5EF4-FFF2-40B4-BE49-F238E27FC236}">
                <a16:creationId xmlns:a16="http://schemas.microsoft.com/office/drawing/2014/main" id="{C43F9B78-90C4-EA48-DEC4-410C8F8957E6}"/>
              </a:ext>
            </a:extLst>
          </p:cNvPr>
          <p:cNvSpPr/>
          <p:nvPr/>
        </p:nvSpPr>
        <p:spPr>
          <a:xfrm>
            <a:off x="3200400" y="6667500"/>
            <a:ext cx="754380" cy="754380"/>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2925" b="1">
                <a:solidFill>
                  <a:srgbClr val="FFFFFF"/>
                </a:solidFill>
                <a:latin typeface="Aptos"/>
                <a:cs typeface="Aptos"/>
              </a:rPr>
              <a:t>4</a:t>
            </a:r>
          </a:p>
        </p:txBody>
      </p:sp>
      <p:sp>
        <p:nvSpPr>
          <p:cNvPr id="21" name="tb">
            <a:extLst>
              <a:ext uri="{FF2B5EF4-FFF2-40B4-BE49-F238E27FC236}">
                <a16:creationId xmlns:a16="http://schemas.microsoft.com/office/drawing/2014/main" id="{A8D2480A-9C05-AFA5-FAF5-ADB38682979B}"/>
              </a:ext>
            </a:extLst>
          </p:cNvPr>
          <p:cNvSpPr/>
          <p:nvPr/>
        </p:nvSpPr>
        <p:spPr>
          <a:xfrm>
            <a:off x="4434840" y="6585204"/>
            <a:ext cx="7402513" cy="987552"/>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180"/>
              </a:spcAft>
            </a:pPr>
            <a:r>
              <a:rPr lang="en-US" sz="2600" b="1">
                <a:solidFill>
                  <a:srgbClr val="002854"/>
                </a:solidFill>
                <a:latin typeface="Aptos"/>
                <a:cs typeface="Aptos"/>
              </a:rPr>
              <a:t>Research</a:t>
            </a:r>
          </a:p>
          <a:p>
            <a:pPr defTabSz="1371600" eaLnBrk="1" fontAlgn="auto" hangingPunct="1">
              <a:lnSpc>
                <a:spcPct val="108000"/>
              </a:lnSpc>
              <a:spcBef>
                <a:spcPts val="0"/>
              </a:spcBef>
              <a:spcAft>
                <a:spcPts val="0"/>
              </a:spcAft>
            </a:pPr>
            <a:r>
              <a:rPr lang="en-US" sz="1975">
                <a:solidFill>
                  <a:srgbClr val="6B7780"/>
                </a:solidFill>
                <a:latin typeface="Aptos"/>
                <a:cs typeface="Aptos"/>
              </a:rPr>
              <a:t>Parse documents you provide; compare and contrast them.</a:t>
            </a:r>
          </a:p>
        </p:txBody>
      </p:sp>
      <p:sp>
        <p:nvSpPr>
          <p:cNvPr id="23" name="circ">
            <a:extLst>
              <a:ext uri="{FF2B5EF4-FFF2-40B4-BE49-F238E27FC236}">
                <a16:creationId xmlns:a16="http://schemas.microsoft.com/office/drawing/2014/main" id="{EC5F90D7-5B40-927C-BF0A-A9E5D312E2CC}"/>
              </a:ext>
            </a:extLst>
          </p:cNvPr>
          <p:cNvSpPr/>
          <p:nvPr/>
        </p:nvSpPr>
        <p:spPr>
          <a:xfrm>
            <a:off x="3200400" y="7819644"/>
            <a:ext cx="754380" cy="754380"/>
          </a:xfrm>
          <a:prstGeom prst="ellipse">
            <a:avLst/>
          </a:prstGeom>
          <a:solidFill>
            <a:srgbClr val="C8102E"/>
          </a:solidFill>
        </p:spPr>
        <p:txBody>
          <a:bodyPr wrap="square" lIns="0" tIns="0" rIns="0" bIns="0" anchor="ctr">
            <a:normAutofit/>
          </a:bodyPr>
          <a:lstStyle/>
          <a:p>
            <a:pPr algn="ctr" defTabSz="1371600" eaLnBrk="1" fontAlgn="auto" hangingPunct="1">
              <a:spcBef>
                <a:spcPts val="0"/>
              </a:spcBef>
              <a:spcAft>
                <a:spcPts val="0"/>
              </a:spcAft>
            </a:pPr>
            <a:r>
              <a:rPr lang="en-US" sz="2925" b="1">
                <a:solidFill>
                  <a:srgbClr val="FFFFFF"/>
                </a:solidFill>
                <a:latin typeface="Aptos"/>
                <a:cs typeface="Aptos"/>
              </a:rPr>
              <a:t>5</a:t>
            </a:r>
          </a:p>
        </p:txBody>
      </p:sp>
      <p:sp>
        <p:nvSpPr>
          <p:cNvPr id="25" name="tb">
            <a:extLst>
              <a:ext uri="{FF2B5EF4-FFF2-40B4-BE49-F238E27FC236}">
                <a16:creationId xmlns:a16="http://schemas.microsoft.com/office/drawing/2014/main" id="{1D526D32-7B94-DD7B-66A6-094C09FFF3B4}"/>
              </a:ext>
            </a:extLst>
          </p:cNvPr>
          <p:cNvSpPr/>
          <p:nvPr/>
        </p:nvSpPr>
        <p:spPr>
          <a:xfrm>
            <a:off x="4434840" y="7737348"/>
            <a:ext cx="7162800" cy="987552"/>
          </a:xfrm>
          <a:prstGeom prst="rect">
            <a:avLst/>
          </a:prstGeom>
          <a:noFill/>
        </p:spPr>
        <p:txBody>
          <a:bodyPr wrap="square" lIns="0" tIns="0" rIns="0" bIns="0" anchor="t">
            <a:normAutofit/>
          </a:bodyPr>
          <a:lstStyle/>
          <a:p>
            <a:pPr defTabSz="1371600" eaLnBrk="1" fontAlgn="auto" hangingPunct="1">
              <a:lnSpc>
                <a:spcPct val="108000"/>
              </a:lnSpc>
              <a:spcBef>
                <a:spcPts val="0"/>
              </a:spcBef>
              <a:spcAft>
                <a:spcPts val="180"/>
              </a:spcAft>
            </a:pPr>
            <a:r>
              <a:rPr lang="en-US" sz="2600" b="1">
                <a:solidFill>
                  <a:srgbClr val="002854"/>
                </a:solidFill>
                <a:latin typeface="Aptos"/>
                <a:cs typeface="Aptos"/>
              </a:rPr>
              <a:t>Web search</a:t>
            </a:r>
          </a:p>
          <a:p>
            <a:pPr defTabSz="1371600" eaLnBrk="1" fontAlgn="auto" hangingPunct="1">
              <a:lnSpc>
                <a:spcPct val="108000"/>
              </a:lnSpc>
              <a:spcBef>
                <a:spcPts val="0"/>
              </a:spcBef>
              <a:spcAft>
                <a:spcPts val="0"/>
              </a:spcAft>
            </a:pPr>
            <a:r>
              <a:rPr lang="en-US" sz="1975">
                <a:solidFill>
                  <a:srgbClr val="6B7780"/>
                </a:solidFill>
                <a:latin typeface="Aptos"/>
                <a:cs typeface="Aptos"/>
              </a:rPr>
              <a:t>Get specific, summarized results with sources.</a:t>
            </a:r>
          </a:p>
        </p:txBody>
      </p:sp>
    </p:spTree>
    <p:extLst>
      <p:ext uri="{BB962C8B-B14F-4D97-AF65-F5344CB8AC3E}">
        <p14:creationId xmlns:p14="http://schemas.microsoft.com/office/powerpoint/2010/main" val="568610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79E812-4DCC-DB4B-216E-76BB13231CC4}"/>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A3FA3A07-20BB-BB37-1036-AE14D61439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FE40CE2C-13F4-E288-10FA-14C88E1C43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E93351C8-F760-96EF-C721-C4ED03765E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Email Creation">
            <a:hlinkClick r:id="" action="ppaction://media"/>
            <a:extLst>
              <a:ext uri="{FF2B5EF4-FFF2-40B4-BE49-F238E27FC236}">
                <a16:creationId xmlns:a16="http://schemas.microsoft.com/office/drawing/2014/main" id="{86DF6041-DF4E-06FA-5D84-828CFEABA776}"/>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0"/>
            <a:ext cx="18288000" cy="10287000"/>
          </a:xfrm>
          <a:prstGeom prst="rect">
            <a:avLst/>
          </a:prstGeom>
        </p:spPr>
      </p:pic>
    </p:spTree>
    <p:extLst>
      <p:ext uri="{BB962C8B-B14F-4D97-AF65-F5344CB8AC3E}">
        <p14:creationId xmlns:p14="http://schemas.microsoft.com/office/powerpoint/2010/main" val="319678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57694-FFD8-A4A6-EDE4-DB4C85F53F5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6244329-D0B9-3C35-CBCC-1AC7A79B1C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94321F3-1135-D254-8C4E-0A4C4A87E2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5FB498E-D632-BDC8-3AF1-AC13A54B23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Email Summary">
            <a:hlinkClick r:id="" action="ppaction://media"/>
            <a:extLst>
              <a:ext uri="{FF2B5EF4-FFF2-40B4-BE49-F238E27FC236}">
                <a16:creationId xmlns:a16="http://schemas.microsoft.com/office/drawing/2014/main" id="{8065A5C5-75F0-CA55-A972-8D9BEC2F073A}"/>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0"/>
            <a:ext cx="18288000" cy="10287000"/>
          </a:xfrm>
          <a:prstGeom prst="rect">
            <a:avLst/>
          </a:prstGeom>
        </p:spPr>
      </p:pic>
    </p:spTree>
    <p:extLst>
      <p:ext uri="{BB962C8B-B14F-4D97-AF65-F5344CB8AC3E}">
        <p14:creationId xmlns:p14="http://schemas.microsoft.com/office/powerpoint/2010/main" val="166776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02D2D-323B-DD05-D542-4418886926D4}"/>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692CBD76-A9DE-CB02-3F62-92F5B0A6A6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92C097B2-3C62-D1A9-0652-A6C792F598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D8C90409-26AF-8C2E-9874-EC429375CF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Email Organization">
            <a:hlinkClick r:id="" action="ppaction://media"/>
            <a:extLst>
              <a:ext uri="{FF2B5EF4-FFF2-40B4-BE49-F238E27FC236}">
                <a16:creationId xmlns:a16="http://schemas.microsoft.com/office/drawing/2014/main" id="{9F7AD7B2-450C-BD23-6DBB-238C8A1ABC0F}"/>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0"/>
            <a:ext cx="18288000" cy="10287000"/>
          </a:xfrm>
          <a:prstGeom prst="rect">
            <a:avLst/>
          </a:prstGeom>
        </p:spPr>
      </p:pic>
    </p:spTree>
    <p:extLst>
      <p:ext uri="{BB962C8B-B14F-4D97-AF65-F5344CB8AC3E}">
        <p14:creationId xmlns:p14="http://schemas.microsoft.com/office/powerpoint/2010/main" val="109927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E5FB7-DD4B-1E7B-BBF5-CF949BCBDC76}"/>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B8CD10B0-ACD0-111F-60BD-799F9F6BDE7C}"/>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604CB8E8-331D-75CE-0463-ABDAEE91F6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FB5CFA99-E5FE-7089-DCFA-0F577EDD7D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Review&amp;Summarize">
            <a:hlinkClick r:id="" action="ppaction://media"/>
            <a:extLst>
              <a:ext uri="{FF2B5EF4-FFF2-40B4-BE49-F238E27FC236}">
                <a16:creationId xmlns:a16="http://schemas.microsoft.com/office/drawing/2014/main" id="{9217B0DA-A925-89E0-6653-A2D49612E2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8288000" cy="10287000"/>
          </a:xfrm>
          <a:prstGeom prst="rect">
            <a:avLst/>
          </a:prstGeom>
        </p:spPr>
      </p:pic>
    </p:spTree>
    <p:extLst>
      <p:ext uri="{BB962C8B-B14F-4D97-AF65-F5344CB8AC3E}">
        <p14:creationId xmlns:p14="http://schemas.microsoft.com/office/powerpoint/2010/main" val="71969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25491-4AF2-9E67-DFD8-6B462EA84217}"/>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EEAAE587-2D10-4E03-0600-B224EDDE8DE3}"/>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528FE879-F82B-61B1-7CC4-0FCDC4AB5C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7986BE93-1BA6-7DD4-7993-0BD9D411F7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Extract Info">
            <a:hlinkClick r:id="" action="ppaction://media"/>
            <a:extLst>
              <a:ext uri="{FF2B5EF4-FFF2-40B4-BE49-F238E27FC236}">
                <a16:creationId xmlns:a16="http://schemas.microsoft.com/office/drawing/2014/main" id="{1F276253-4037-84A0-9176-13A2FA393FC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8288000" cy="10287000"/>
          </a:xfrm>
          <a:prstGeom prst="rect">
            <a:avLst/>
          </a:prstGeom>
        </p:spPr>
      </p:pic>
    </p:spTree>
    <p:extLst>
      <p:ext uri="{BB962C8B-B14F-4D97-AF65-F5344CB8AC3E}">
        <p14:creationId xmlns:p14="http://schemas.microsoft.com/office/powerpoint/2010/main" val="341193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F9B3F-9B0C-D49B-22C0-FFB36AC6AE19}"/>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B1F4BF14-74AA-5B2C-0B6A-7C8380B6A0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F5CA20A-8406-42F6-1629-12C4720FBE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0B1AE250-7E74-02F5-9D3F-A60F153136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PT_Creation">
            <a:hlinkClick r:id="" action="ppaction://media"/>
            <a:extLst>
              <a:ext uri="{FF2B5EF4-FFF2-40B4-BE49-F238E27FC236}">
                <a16:creationId xmlns:a16="http://schemas.microsoft.com/office/drawing/2014/main" id="{7CD703F4-CA33-58F2-46D0-638DFDC713C9}"/>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0"/>
            <a:ext cx="18288000" cy="10287000"/>
          </a:xfrm>
          <a:prstGeom prst="rect">
            <a:avLst/>
          </a:prstGeom>
        </p:spPr>
      </p:pic>
    </p:spTree>
    <p:extLst>
      <p:ext uri="{BB962C8B-B14F-4D97-AF65-F5344CB8AC3E}">
        <p14:creationId xmlns:p14="http://schemas.microsoft.com/office/powerpoint/2010/main" val="278028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7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1049B-46CC-BB96-F21A-19EB329FDE7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01EFADA-A41C-0478-5EB3-C384CC1AD1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372544F-349C-9616-0EC4-91CD94AD9D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C7BB756-B075-FAD6-B0D4-708F3628F5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search&amp;Compare">
            <a:hlinkClick r:id="" action="ppaction://media"/>
            <a:extLst>
              <a:ext uri="{FF2B5EF4-FFF2-40B4-BE49-F238E27FC236}">
                <a16:creationId xmlns:a16="http://schemas.microsoft.com/office/drawing/2014/main" id="{4E131727-0ED2-3414-758B-7BE4A98505B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0"/>
            <a:ext cx="18288000" cy="10287000"/>
          </a:xfrm>
          <a:prstGeom prst="rect">
            <a:avLst/>
          </a:prstGeom>
        </p:spPr>
      </p:pic>
    </p:spTree>
    <p:extLst>
      <p:ext uri="{BB962C8B-B14F-4D97-AF65-F5344CB8AC3E}">
        <p14:creationId xmlns:p14="http://schemas.microsoft.com/office/powerpoint/2010/main" val="7045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5D20F-BF8D-79CA-EF91-1390770E1C16}"/>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829A56C1-DB15-4DE7-003A-6BA967E669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142B5EB0-7EE3-EB43-CECF-22E13E8AE8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40FF37B8-D834-65B0-CACC-0B326EF926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Web_Search">
            <a:hlinkClick r:id="" action="ppaction://media"/>
            <a:extLst>
              <a:ext uri="{FF2B5EF4-FFF2-40B4-BE49-F238E27FC236}">
                <a16:creationId xmlns:a16="http://schemas.microsoft.com/office/drawing/2014/main" id="{C92B4452-8149-4A8A-3CFB-53C9BB3A0EEC}"/>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0"/>
            <a:ext cx="18288000" cy="10287000"/>
          </a:xfrm>
          <a:prstGeom prst="rect">
            <a:avLst/>
          </a:prstGeom>
        </p:spPr>
      </p:pic>
    </p:spTree>
    <p:extLst>
      <p:ext uri="{BB962C8B-B14F-4D97-AF65-F5344CB8AC3E}">
        <p14:creationId xmlns:p14="http://schemas.microsoft.com/office/powerpoint/2010/main" val="209091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53FDF-A17B-76AC-D19D-89A63B59E274}"/>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0D85B021-760C-E5FC-E08F-0B9A975B0D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2EC1EBB5-D074-6231-BEB3-A6B0A4A4B8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CA7A908-2CB7-3FDE-1160-3DA4F1B29A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b">
            <a:extLst>
              <a:ext uri="{FF2B5EF4-FFF2-40B4-BE49-F238E27FC236}">
                <a16:creationId xmlns:a16="http://schemas.microsoft.com/office/drawing/2014/main" id="{5DC60647-C63E-C8D1-DAEC-0E5BE34CF4D7}"/>
              </a:ext>
            </a:extLst>
          </p:cNvPr>
          <p:cNvSpPr/>
          <p:nvPr/>
        </p:nvSpPr>
        <p:spPr>
          <a:xfrm>
            <a:off x="990600" y="1104900"/>
            <a:ext cx="11903754" cy="150876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6000" b="1">
                <a:solidFill>
                  <a:srgbClr val="002854"/>
                </a:solidFill>
                <a:latin typeface="Aptos Display"/>
                <a:cs typeface="Aptos Display"/>
              </a:rPr>
              <a:t>Additional Prompt Ideas</a:t>
            </a:r>
          </a:p>
        </p:txBody>
      </p:sp>
    </p:spTree>
    <p:extLst>
      <p:ext uri="{BB962C8B-B14F-4D97-AF65-F5344CB8AC3E}">
        <p14:creationId xmlns:p14="http://schemas.microsoft.com/office/powerpoint/2010/main" val="1405289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408-9475-5235-ECE5-A60C39FB904E}"/>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B9D7854-0BA7-A0C4-9FD7-E0C57805915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7B97F8E9-7685-CDA7-7BA7-2C5E19269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F777E96-D2E4-D49A-A850-1136BD3A1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a:extLst>
              <a:ext uri="{FF2B5EF4-FFF2-40B4-BE49-F238E27FC236}">
                <a16:creationId xmlns:a16="http://schemas.microsoft.com/office/drawing/2014/main" id="{243CD9DD-3E38-4567-C2DA-4C944463D266}"/>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Prompt ideas: Meetings</a:t>
            </a:r>
          </a:p>
        </p:txBody>
      </p:sp>
      <p:sp>
        <p:nvSpPr>
          <p:cNvPr id="10" name="card">
            <a:extLst>
              <a:ext uri="{FF2B5EF4-FFF2-40B4-BE49-F238E27FC236}">
                <a16:creationId xmlns:a16="http://schemas.microsoft.com/office/drawing/2014/main" id="{96A1AD38-2A90-80C0-B229-90A6457FBAF0}"/>
              </a:ext>
            </a:extLst>
          </p:cNvPr>
          <p:cNvSpPr/>
          <p:nvPr/>
        </p:nvSpPr>
        <p:spPr>
          <a:xfrm>
            <a:off x="754380" y="1790700"/>
            <a:ext cx="16779240" cy="260604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6000"/>
              </a:lnSpc>
              <a:spcBef>
                <a:spcPts val="0"/>
              </a:spcBef>
              <a:spcAft>
                <a:spcPts val="0"/>
              </a:spcAft>
            </a:pPr>
            <a:r>
              <a:rPr lang="en-US" sz="4000" b="1">
                <a:solidFill>
                  <a:srgbClr val="FFFFFF"/>
                </a:solidFill>
                <a:latin typeface="Aptos Display"/>
                <a:cs typeface="Aptos Display"/>
              </a:rPr>
              <a:t>Turn meeting noise into decisions, owners, and dates.</a:t>
            </a:r>
          </a:p>
        </p:txBody>
      </p:sp>
      <p:sp>
        <p:nvSpPr>
          <p:cNvPr id="11" name="card">
            <a:extLst>
              <a:ext uri="{FF2B5EF4-FFF2-40B4-BE49-F238E27FC236}">
                <a16:creationId xmlns:a16="http://schemas.microsoft.com/office/drawing/2014/main" id="{9C527CEA-57A7-7675-0F86-D6CFF03AD092}"/>
              </a:ext>
            </a:extLst>
          </p:cNvPr>
          <p:cNvSpPr/>
          <p:nvPr/>
        </p:nvSpPr>
        <p:spPr>
          <a:xfrm>
            <a:off x="75438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Summarize</a:t>
            </a:r>
          </a:p>
          <a:p>
            <a:pPr defTabSz="1371600" eaLnBrk="1" fontAlgn="auto" hangingPunct="1">
              <a:lnSpc>
                <a:spcPct val="112000"/>
              </a:lnSpc>
              <a:spcBef>
                <a:spcPts val="0"/>
              </a:spcBef>
              <a:spcAft>
                <a:spcPts val="0"/>
              </a:spcAft>
            </a:pPr>
            <a:r>
              <a:rPr lang="en-US" sz="1975">
                <a:solidFill>
                  <a:srgbClr val="6B7780"/>
                </a:solidFill>
                <a:latin typeface="Aptos"/>
                <a:cs typeface="Aptos"/>
              </a:rPr>
              <a:t>“Summarize this meeting into key decisions, action items, owners, and due dates.”</a:t>
            </a:r>
          </a:p>
        </p:txBody>
      </p:sp>
      <p:sp>
        <p:nvSpPr>
          <p:cNvPr id="12" name="card">
            <a:extLst>
              <a:ext uri="{FF2B5EF4-FFF2-40B4-BE49-F238E27FC236}">
                <a16:creationId xmlns:a16="http://schemas.microsoft.com/office/drawing/2014/main" id="{5A703A33-419A-16BE-DD5A-C02A5A6BF9DA}"/>
              </a:ext>
            </a:extLst>
          </p:cNvPr>
          <p:cNvSpPr/>
          <p:nvPr/>
        </p:nvSpPr>
        <p:spPr>
          <a:xfrm>
            <a:off x="505206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Plan ahead</a:t>
            </a:r>
          </a:p>
          <a:p>
            <a:pPr defTabSz="1371600" eaLnBrk="1" fontAlgn="auto" hangingPunct="1">
              <a:lnSpc>
                <a:spcPct val="112000"/>
              </a:lnSpc>
              <a:spcBef>
                <a:spcPts val="0"/>
              </a:spcBef>
              <a:spcAft>
                <a:spcPts val="0"/>
              </a:spcAft>
            </a:pPr>
            <a:r>
              <a:rPr lang="en-US" sz="1975">
                <a:solidFill>
                  <a:srgbClr val="6B7780"/>
                </a:solidFill>
                <a:latin typeface="Aptos"/>
                <a:cs typeface="Aptos"/>
              </a:rPr>
              <a:t>“Create an agenda for next week’s meeting based on these notes.”</a:t>
            </a:r>
          </a:p>
        </p:txBody>
      </p:sp>
      <p:sp>
        <p:nvSpPr>
          <p:cNvPr id="13" name="card">
            <a:extLst>
              <a:ext uri="{FF2B5EF4-FFF2-40B4-BE49-F238E27FC236}">
                <a16:creationId xmlns:a16="http://schemas.microsoft.com/office/drawing/2014/main" id="{A3BD22F4-35FD-F3DD-5559-C790D83A927F}"/>
              </a:ext>
            </a:extLst>
          </p:cNvPr>
          <p:cNvSpPr/>
          <p:nvPr/>
        </p:nvSpPr>
        <p:spPr>
          <a:xfrm>
            <a:off x="934974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Probe</a:t>
            </a:r>
          </a:p>
          <a:p>
            <a:pPr defTabSz="1371600" eaLnBrk="1" fontAlgn="auto" hangingPunct="1">
              <a:lnSpc>
                <a:spcPct val="112000"/>
              </a:lnSpc>
              <a:spcBef>
                <a:spcPts val="0"/>
              </a:spcBef>
              <a:spcAft>
                <a:spcPts val="0"/>
              </a:spcAft>
            </a:pPr>
            <a:r>
              <a:rPr lang="en-US" sz="1975">
                <a:solidFill>
                  <a:srgbClr val="6B7780"/>
                </a:solidFill>
                <a:latin typeface="Aptos"/>
                <a:cs typeface="Aptos"/>
              </a:rPr>
              <a:t>“What follow-up questions should I ask after this meeting?”</a:t>
            </a:r>
          </a:p>
        </p:txBody>
      </p:sp>
      <p:sp>
        <p:nvSpPr>
          <p:cNvPr id="14" name="card">
            <a:extLst>
              <a:ext uri="{FF2B5EF4-FFF2-40B4-BE49-F238E27FC236}">
                <a16:creationId xmlns:a16="http://schemas.microsoft.com/office/drawing/2014/main" id="{1E852C22-48B8-1BEF-C04F-45E8C7EBFFD2}"/>
              </a:ext>
            </a:extLst>
          </p:cNvPr>
          <p:cNvSpPr/>
          <p:nvPr/>
        </p:nvSpPr>
        <p:spPr>
          <a:xfrm>
            <a:off x="1364742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Spot trouble</a:t>
            </a:r>
          </a:p>
          <a:p>
            <a:pPr defTabSz="1371600" eaLnBrk="1" fontAlgn="auto" hangingPunct="1">
              <a:lnSpc>
                <a:spcPct val="112000"/>
              </a:lnSpc>
              <a:spcBef>
                <a:spcPts val="0"/>
              </a:spcBef>
              <a:spcAft>
                <a:spcPts val="0"/>
              </a:spcAft>
            </a:pPr>
            <a:r>
              <a:rPr lang="en-US" sz="1975">
                <a:solidFill>
                  <a:srgbClr val="6B7780"/>
                </a:solidFill>
                <a:latin typeface="Aptos"/>
                <a:cs typeface="Aptos"/>
              </a:rPr>
              <a:t>“Identify risks, unresolved issues, and next steps from these notes.”</a:t>
            </a:r>
          </a:p>
        </p:txBody>
      </p:sp>
      <p:sp>
        <p:nvSpPr>
          <p:cNvPr id="15" name="tb">
            <a:extLst>
              <a:ext uri="{FF2B5EF4-FFF2-40B4-BE49-F238E27FC236}">
                <a16:creationId xmlns:a16="http://schemas.microsoft.com/office/drawing/2014/main" id="{43735EED-43C6-6DB6-E1DA-50CEBB596638}"/>
              </a:ext>
            </a:extLst>
          </p:cNvPr>
          <p:cNvSpPr/>
          <p:nvPr/>
        </p:nvSpPr>
        <p:spPr>
          <a:xfrm>
            <a:off x="754380" y="7277100"/>
            <a:ext cx="16779240" cy="822960"/>
          </a:xfrm>
          <a:prstGeom prst="rect">
            <a:avLst/>
          </a:prstGeom>
          <a:noFill/>
        </p:spPr>
        <p:txBody>
          <a:bodyPr wrap="square" lIns="0" tIns="0" rIns="0" bIns="0" anchor="t">
            <a:normAutofit/>
          </a:bodyPr>
          <a:lstStyle/>
          <a:p>
            <a:pPr algn="ctr" defTabSz="1371600" eaLnBrk="1" fontAlgn="auto" hangingPunct="1">
              <a:spcBef>
                <a:spcPts val="0"/>
              </a:spcBef>
              <a:spcAft>
                <a:spcPts val="0"/>
              </a:spcAft>
            </a:pPr>
            <a:r>
              <a:rPr lang="en-US" sz="2500" b="1" i="1">
                <a:solidFill>
                  <a:srgbClr val="C8102E"/>
                </a:solidFill>
                <a:latin typeface="Aptos"/>
                <a:cs typeface="Aptos"/>
              </a:rPr>
              <a:t>Paste the notes, ask for the decisions - not a recap.</a:t>
            </a:r>
          </a:p>
        </p:txBody>
      </p:sp>
    </p:spTree>
    <p:extLst>
      <p:ext uri="{BB962C8B-B14F-4D97-AF65-F5344CB8AC3E}">
        <p14:creationId xmlns:p14="http://schemas.microsoft.com/office/powerpoint/2010/main" val="1058757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408-9475-5235-ECE5-A60C39FB904E}"/>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B9D7854-0BA7-A0C4-9FD7-E0C57805915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7B97F8E9-7685-CDA7-7BA7-2C5E19269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F777E96-D2E4-D49A-A850-1136BD3A1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a:extLst>
              <a:ext uri="{FF2B5EF4-FFF2-40B4-BE49-F238E27FC236}">
                <a16:creationId xmlns:a16="http://schemas.microsoft.com/office/drawing/2014/main" id="{243CD9DD-3E38-4567-C2DA-4C944463D266}"/>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Prompt ideas: Email management</a:t>
            </a:r>
          </a:p>
        </p:txBody>
      </p:sp>
      <p:sp>
        <p:nvSpPr>
          <p:cNvPr id="10" name="card">
            <a:extLst>
              <a:ext uri="{FF2B5EF4-FFF2-40B4-BE49-F238E27FC236}">
                <a16:creationId xmlns:a16="http://schemas.microsoft.com/office/drawing/2014/main" id="{96A1AD38-2A90-80C0-B229-90A6457FBAF0}"/>
              </a:ext>
            </a:extLst>
          </p:cNvPr>
          <p:cNvSpPr/>
          <p:nvPr/>
        </p:nvSpPr>
        <p:spPr>
          <a:xfrm>
            <a:off x="754380" y="1790700"/>
            <a:ext cx="16779240" cy="260604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6000"/>
              </a:lnSpc>
              <a:spcBef>
                <a:spcPts val="0"/>
              </a:spcBef>
              <a:spcAft>
                <a:spcPts val="0"/>
              </a:spcAft>
            </a:pPr>
            <a:r>
              <a:rPr lang="en-US" sz="4000" b="1">
                <a:solidFill>
                  <a:srgbClr val="FFFFFF"/>
                </a:solidFill>
                <a:latin typeface="Aptos Display"/>
                <a:cs typeface="Aptos Display"/>
              </a:rPr>
              <a:t>Get through the inbox without reading every thread.</a:t>
            </a:r>
          </a:p>
        </p:txBody>
      </p:sp>
      <p:sp>
        <p:nvSpPr>
          <p:cNvPr id="11" name="card">
            <a:extLst>
              <a:ext uri="{FF2B5EF4-FFF2-40B4-BE49-F238E27FC236}">
                <a16:creationId xmlns:a16="http://schemas.microsoft.com/office/drawing/2014/main" id="{9C527CEA-57A7-7675-0F86-D6CFF03AD092}"/>
              </a:ext>
            </a:extLst>
          </p:cNvPr>
          <p:cNvSpPr/>
          <p:nvPr/>
        </p:nvSpPr>
        <p:spPr>
          <a:xfrm>
            <a:off x="75438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Brief me</a:t>
            </a:r>
          </a:p>
          <a:p>
            <a:pPr defTabSz="1371600" eaLnBrk="1" fontAlgn="auto" hangingPunct="1">
              <a:lnSpc>
                <a:spcPct val="112000"/>
              </a:lnSpc>
              <a:spcBef>
                <a:spcPts val="0"/>
              </a:spcBef>
              <a:spcAft>
                <a:spcPts val="0"/>
              </a:spcAft>
            </a:pPr>
            <a:r>
              <a:rPr lang="en-US" sz="1975">
                <a:solidFill>
                  <a:srgbClr val="6B7780"/>
                </a:solidFill>
                <a:latin typeface="Aptos"/>
                <a:cs typeface="Aptos"/>
              </a:rPr>
              <a:t>“Summarize the last 20 emails on this topic into a one-page briefing.”</a:t>
            </a:r>
          </a:p>
        </p:txBody>
      </p:sp>
      <p:sp>
        <p:nvSpPr>
          <p:cNvPr id="12" name="card">
            <a:extLst>
              <a:ext uri="{FF2B5EF4-FFF2-40B4-BE49-F238E27FC236}">
                <a16:creationId xmlns:a16="http://schemas.microsoft.com/office/drawing/2014/main" id="{5A703A33-419A-16BE-DD5A-C02A5A6BF9DA}"/>
              </a:ext>
            </a:extLst>
          </p:cNvPr>
          <p:cNvSpPr/>
          <p:nvPr/>
        </p:nvSpPr>
        <p:spPr>
          <a:xfrm>
            <a:off x="505206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Draft it</a:t>
            </a:r>
          </a:p>
          <a:p>
            <a:pPr defTabSz="1371600" eaLnBrk="1" fontAlgn="auto" hangingPunct="1">
              <a:lnSpc>
                <a:spcPct val="112000"/>
              </a:lnSpc>
              <a:spcBef>
                <a:spcPts val="0"/>
              </a:spcBef>
              <a:spcAft>
                <a:spcPts val="0"/>
              </a:spcAft>
            </a:pPr>
            <a:r>
              <a:rPr lang="en-US" sz="1975">
                <a:solidFill>
                  <a:srgbClr val="6B7780"/>
                </a:solidFill>
                <a:latin typeface="Aptos"/>
                <a:cs typeface="Aptos"/>
              </a:rPr>
              <a:t>“Draft a response that is professional, concise, and action-oriented.”</a:t>
            </a:r>
          </a:p>
        </p:txBody>
      </p:sp>
      <p:sp>
        <p:nvSpPr>
          <p:cNvPr id="13" name="card">
            <a:extLst>
              <a:ext uri="{FF2B5EF4-FFF2-40B4-BE49-F238E27FC236}">
                <a16:creationId xmlns:a16="http://schemas.microsoft.com/office/drawing/2014/main" id="{A3BD22F4-35FD-F3DD-5559-C790D83A927F}"/>
              </a:ext>
            </a:extLst>
          </p:cNvPr>
          <p:cNvSpPr/>
          <p:nvPr/>
        </p:nvSpPr>
        <p:spPr>
          <a:xfrm>
            <a:off x="934974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Triage</a:t>
            </a:r>
          </a:p>
          <a:p>
            <a:pPr defTabSz="1371600" eaLnBrk="1" fontAlgn="auto" hangingPunct="1">
              <a:lnSpc>
                <a:spcPct val="112000"/>
              </a:lnSpc>
              <a:spcBef>
                <a:spcPts val="0"/>
              </a:spcBef>
              <a:spcAft>
                <a:spcPts val="0"/>
              </a:spcAft>
            </a:pPr>
            <a:r>
              <a:rPr lang="en-US" sz="1975">
                <a:solidFill>
                  <a:srgbClr val="6B7780"/>
                </a:solidFill>
                <a:latin typeface="Aptos"/>
                <a:cs typeface="Aptos"/>
              </a:rPr>
              <a:t>“Tell me what emails require my attention today and why.”</a:t>
            </a:r>
          </a:p>
        </p:txBody>
      </p:sp>
      <p:sp>
        <p:nvSpPr>
          <p:cNvPr id="14" name="card">
            <a:extLst>
              <a:ext uri="{FF2B5EF4-FFF2-40B4-BE49-F238E27FC236}">
                <a16:creationId xmlns:a16="http://schemas.microsoft.com/office/drawing/2014/main" id="{1E852C22-48B8-1BEF-C04F-45E8C7EBFFD2}"/>
              </a:ext>
            </a:extLst>
          </p:cNvPr>
          <p:cNvSpPr/>
          <p:nvPr/>
        </p:nvSpPr>
        <p:spPr>
          <a:xfrm>
            <a:off x="1364742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Tighten</a:t>
            </a:r>
          </a:p>
          <a:p>
            <a:pPr defTabSz="1371600" eaLnBrk="1" fontAlgn="auto" hangingPunct="1">
              <a:lnSpc>
                <a:spcPct val="112000"/>
              </a:lnSpc>
              <a:spcBef>
                <a:spcPts val="0"/>
              </a:spcBef>
              <a:spcAft>
                <a:spcPts val="0"/>
              </a:spcAft>
            </a:pPr>
            <a:r>
              <a:rPr lang="en-US" sz="1975">
                <a:solidFill>
                  <a:srgbClr val="6B7780"/>
                </a:solidFill>
                <a:latin typeface="Aptos"/>
                <a:cs typeface="Aptos"/>
              </a:rPr>
              <a:t>“Rewrite this email to be clearer and shorter without changing the message.”</a:t>
            </a:r>
          </a:p>
        </p:txBody>
      </p:sp>
      <p:sp>
        <p:nvSpPr>
          <p:cNvPr id="15" name="tb">
            <a:extLst>
              <a:ext uri="{FF2B5EF4-FFF2-40B4-BE49-F238E27FC236}">
                <a16:creationId xmlns:a16="http://schemas.microsoft.com/office/drawing/2014/main" id="{43735EED-43C6-6DB6-E1DA-50CEBB596638}"/>
              </a:ext>
            </a:extLst>
          </p:cNvPr>
          <p:cNvSpPr/>
          <p:nvPr/>
        </p:nvSpPr>
        <p:spPr>
          <a:xfrm>
            <a:off x="754380" y="7277100"/>
            <a:ext cx="16779240" cy="822960"/>
          </a:xfrm>
          <a:prstGeom prst="rect">
            <a:avLst/>
          </a:prstGeom>
          <a:noFill/>
        </p:spPr>
        <p:txBody>
          <a:bodyPr wrap="square" lIns="0" tIns="0" rIns="0" bIns="0" anchor="t">
            <a:normAutofit/>
          </a:bodyPr>
          <a:lstStyle/>
          <a:p>
            <a:pPr algn="ctr" defTabSz="1371600" eaLnBrk="1" fontAlgn="auto" hangingPunct="1">
              <a:spcBef>
                <a:spcPts val="0"/>
              </a:spcBef>
              <a:spcAft>
                <a:spcPts val="0"/>
              </a:spcAft>
            </a:pPr>
            <a:r>
              <a:rPr lang="en-US" sz="2500" b="1" i="1">
                <a:solidFill>
                  <a:srgbClr val="C8102E"/>
                </a:solidFill>
                <a:latin typeface="Aptos"/>
                <a:cs typeface="Aptos"/>
              </a:rPr>
              <a:t>You still hit send - the judgment stays yours.</a:t>
            </a:r>
          </a:p>
        </p:txBody>
      </p:sp>
    </p:spTree>
    <p:extLst>
      <p:ext uri="{BB962C8B-B14F-4D97-AF65-F5344CB8AC3E}">
        <p14:creationId xmlns:p14="http://schemas.microsoft.com/office/powerpoint/2010/main" val="1058757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408-9475-5235-ECE5-A60C39FB904E}"/>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B9D7854-0BA7-A0C4-9FD7-E0C57805915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7B97F8E9-7685-CDA7-7BA7-2C5E19269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F777E96-D2E4-D49A-A850-1136BD3A1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a:extLst>
              <a:ext uri="{FF2B5EF4-FFF2-40B4-BE49-F238E27FC236}">
                <a16:creationId xmlns:a16="http://schemas.microsoft.com/office/drawing/2014/main" id="{243CD9DD-3E38-4567-C2DA-4C944463D266}"/>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Prompt ideas: Project management</a:t>
            </a:r>
          </a:p>
        </p:txBody>
      </p:sp>
      <p:sp>
        <p:nvSpPr>
          <p:cNvPr id="10" name="card">
            <a:extLst>
              <a:ext uri="{FF2B5EF4-FFF2-40B4-BE49-F238E27FC236}">
                <a16:creationId xmlns:a16="http://schemas.microsoft.com/office/drawing/2014/main" id="{96A1AD38-2A90-80C0-B229-90A6457FBAF0}"/>
              </a:ext>
            </a:extLst>
          </p:cNvPr>
          <p:cNvSpPr/>
          <p:nvPr/>
        </p:nvSpPr>
        <p:spPr>
          <a:xfrm>
            <a:off x="754380" y="1790700"/>
            <a:ext cx="16779240" cy="260604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6000"/>
              </a:lnSpc>
              <a:spcBef>
                <a:spcPts val="0"/>
              </a:spcBef>
              <a:spcAft>
                <a:spcPts val="0"/>
              </a:spcAft>
            </a:pPr>
            <a:r>
              <a:rPr lang="en-US" sz="4000" b="1">
                <a:solidFill>
                  <a:srgbClr val="FFFFFF"/>
                </a:solidFill>
                <a:latin typeface="Aptos Display"/>
                <a:cs typeface="Aptos Display"/>
              </a:rPr>
              <a:t>Keep status, risk, and follow-through in one place.</a:t>
            </a:r>
          </a:p>
        </p:txBody>
      </p:sp>
      <p:sp>
        <p:nvSpPr>
          <p:cNvPr id="11" name="card">
            <a:extLst>
              <a:ext uri="{FF2B5EF4-FFF2-40B4-BE49-F238E27FC236}">
                <a16:creationId xmlns:a16="http://schemas.microsoft.com/office/drawing/2014/main" id="{9C527CEA-57A7-7675-0F86-D6CFF03AD092}"/>
              </a:ext>
            </a:extLst>
          </p:cNvPr>
          <p:cNvSpPr/>
          <p:nvPr/>
        </p:nvSpPr>
        <p:spPr>
          <a:xfrm>
            <a:off x="75438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Status update</a:t>
            </a:r>
          </a:p>
          <a:p>
            <a:pPr defTabSz="1371600" eaLnBrk="1" fontAlgn="auto" hangingPunct="1">
              <a:lnSpc>
                <a:spcPct val="112000"/>
              </a:lnSpc>
              <a:spcBef>
                <a:spcPts val="0"/>
              </a:spcBef>
              <a:spcAft>
                <a:spcPts val="0"/>
              </a:spcAft>
            </a:pPr>
            <a:r>
              <a:rPr lang="en-US" sz="1975">
                <a:solidFill>
                  <a:srgbClr val="6B7780"/>
                </a:solidFill>
                <a:latin typeface="Aptos"/>
                <a:cs typeface="Aptos"/>
              </a:rPr>
              <a:t>“Create a project status update from the information below.”</a:t>
            </a:r>
          </a:p>
        </p:txBody>
      </p:sp>
      <p:sp>
        <p:nvSpPr>
          <p:cNvPr id="12" name="card">
            <a:extLst>
              <a:ext uri="{FF2B5EF4-FFF2-40B4-BE49-F238E27FC236}">
                <a16:creationId xmlns:a16="http://schemas.microsoft.com/office/drawing/2014/main" id="{5A703A33-419A-16BE-DD5A-C02A5A6BF9DA}"/>
              </a:ext>
            </a:extLst>
          </p:cNvPr>
          <p:cNvSpPr/>
          <p:nvPr/>
        </p:nvSpPr>
        <p:spPr>
          <a:xfrm>
            <a:off x="505206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Risk scan</a:t>
            </a:r>
          </a:p>
          <a:p>
            <a:pPr defTabSz="1371600" eaLnBrk="1" fontAlgn="auto" hangingPunct="1">
              <a:lnSpc>
                <a:spcPct val="112000"/>
              </a:lnSpc>
              <a:spcBef>
                <a:spcPts val="0"/>
              </a:spcBef>
              <a:spcAft>
                <a:spcPts val="0"/>
              </a:spcAft>
            </a:pPr>
            <a:r>
              <a:rPr lang="en-US" sz="1975">
                <a:solidFill>
                  <a:srgbClr val="6B7780"/>
                </a:solidFill>
                <a:latin typeface="Aptos"/>
                <a:cs typeface="Aptos"/>
              </a:rPr>
              <a:t>“Identify schedule, budget, and scope risks from these meeting notes.”</a:t>
            </a:r>
          </a:p>
        </p:txBody>
      </p:sp>
      <p:sp>
        <p:nvSpPr>
          <p:cNvPr id="13" name="card">
            <a:extLst>
              <a:ext uri="{FF2B5EF4-FFF2-40B4-BE49-F238E27FC236}">
                <a16:creationId xmlns:a16="http://schemas.microsoft.com/office/drawing/2014/main" id="{A3BD22F4-35FD-F3DD-5559-C790D83A927F}"/>
              </a:ext>
            </a:extLst>
          </p:cNvPr>
          <p:cNvSpPr/>
          <p:nvPr/>
        </p:nvSpPr>
        <p:spPr>
          <a:xfrm>
            <a:off x="934974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Build a tracker</a:t>
            </a:r>
          </a:p>
          <a:p>
            <a:pPr defTabSz="1371600" eaLnBrk="1" fontAlgn="auto" hangingPunct="1">
              <a:lnSpc>
                <a:spcPct val="112000"/>
              </a:lnSpc>
              <a:spcBef>
                <a:spcPts val="0"/>
              </a:spcBef>
              <a:spcAft>
                <a:spcPts val="0"/>
              </a:spcAft>
            </a:pPr>
            <a:r>
              <a:rPr lang="en-US" sz="1975">
                <a:solidFill>
                  <a:srgbClr val="6B7780"/>
                </a:solidFill>
                <a:latin typeface="Aptos"/>
                <a:cs typeface="Aptos"/>
              </a:rPr>
              <a:t>“Turn these action items into a tracker with owners and due dates.”</a:t>
            </a:r>
          </a:p>
        </p:txBody>
      </p:sp>
      <p:sp>
        <p:nvSpPr>
          <p:cNvPr id="14" name="card">
            <a:extLst>
              <a:ext uri="{FF2B5EF4-FFF2-40B4-BE49-F238E27FC236}">
                <a16:creationId xmlns:a16="http://schemas.microsoft.com/office/drawing/2014/main" id="{1E852C22-48B8-1BEF-C04F-45E8C7EBFFD2}"/>
              </a:ext>
            </a:extLst>
          </p:cNvPr>
          <p:cNvSpPr/>
          <p:nvPr/>
        </p:nvSpPr>
        <p:spPr>
          <a:xfrm>
            <a:off x="1364742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Look ahead</a:t>
            </a:r>
          </a:p>
          <a:p>
            <a:pPr defTabSz="1371600" eaLnBrk="1" fontAlgn="auto" hangingPunct="1">
              <a:lnSpc>
                <a:spcPct val="112000"/>
              </a:lnSpc>
              <a:spcBef>
                <a:spcPts val="0"/>
              </a:spcBef>
              <a:spcAft>
                <a:spcPts val="0"/>
              </a:spcAft>
            </a:pPr>
            <a:r>
              <a:rPr lang="en-US" sz="1975">
                <a:solidFill>
                  <a:srgbClr val="6B7780"/>
                </a:solidFill>
                <a:latin typeface="Aptos"/>
                <a:cs typeface="Aptos"/>
              </a:rPr>
              <a:t>“What am I missing that could become a problem later?”</a:t>
            </a:r>
          </a:p>
        </p:txBody>
      </p:sp>
      <p:sp>
        <p:nvSpPr>
          <p:cNvPr id="15" name="tb">
            <a:extLst>
              <a:ext uri="{FF2B5EF4-FFF2-40B4-BE49-F238E27FC236}">
                <a16:creationId xmlns:a16="http://schemas.microsoft.com/office/drawing/2014/main" id="{43735EED-43C6-6DB6-E1DA-50CEBB596638}"/>
              </a:ext>
            </a:extLst>
          </p:cNvPr>
          <p:cNvSpPr/>
          <p:nvPr/>
        </p:nvSpPr>
        <p:spPr>
          <a:xfrm>
            <a:off x="754380" y="7277100"/>
            <a:ext cx="16779240" cy="822960"/>
          </a:xfrm>
          <a:prstGeom prst="rect">
            <a:avLst/>
          </a:prstGeom>
          <a:noFill/>
        </p:spPr>
        <p:txBody>
          <a:bodyPr wrap="square" lIns="0" tIns="0" rIns="0" bIns="0" anchor="t">
            <a:normAutofit/>
          </a:bodyPr>
          <a:lstStyle/>
          <a:p>
            <a:pPr algn="ctr" defTabSz="1371600" eaLnBrk="1" fontAlgn="auto" hangingPunct="1">
              <a:spcBef>
                <a:spcPts val="0"/>
              </a:spcBef>
              <a:spcAft>
                <a:spcPts val="0"/>
              </a:spcAft>
            </a:pPr>
            <a:r>
              <a:rPr lang="en-US" sz="2500" b="1" i="1">
                <a:solidFill>
                  <a:srgbClr val="C8102E"/>
                </a:solidFill>
                <a:latin typeface="Aptos"/>
                <a:cs typeface="Aptos"/>
              </a:rPr>
              <a:t>Great for the update you keep pushing to tomorrow.</a:t>
            </a:r>
          </a:p>
        </p:txBody>
      </p:sp>
    </p:spTree>
    <p:extLst>
      <p:ext uri="{BB962C8B-B14F-4D97-AF65-F5344CB8AC3E}">
        <p14:creationId xmlns:p14="http://schemas.microsoft.com/office/powerpoint/2010/main" val="1058757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nnas_Video">
            <a:hlinkClick r:id="" action="ppaction://media"/>
            <a:extLst>
              <a:ext uri="{FF2B5EF4-FFF2-40B4-BE49-F238E27FC236}">
                <a16:creationId xmlns:a16="http://schemas.microsoft.com/office/drawing/2014/main" id="{D5D653BE-D95E-CD5D-DE74-CE503EFBC24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8288000" cy="10287000"/>
          </a:xfrm>
          <a:prstGeom prst="rect">
            <a:avLst/>
          </a:prstGeom>
        </p:spPr>
      </p:pic>
    </p:spTree>
    <p:extLst>
      <p:ext uri="{BB962C8B-B14F-4D97-AF65-F5344CB8AC3E}">
        <p14:creationId xmlns:p14="http://schemas.microsoft.com/office/powerpoint/2010/main" val="371174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1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408-9475-5235-ECE5-A60C39FB904E}"/>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B9D7854-0BA7-A0C4-9FD7-E0C57805915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7B97F8E9-7685-CDA7-7BA7-2C5E19269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F777E96-D2E4-D49A-A850-1136BD3A1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a:extLst>
              <a:ext uri="{FF2B5EF4-FFF2-40B4-BE49-F238E27FC236}">
                <a16:creationId xmlns:a16="http://schemas.microsoft.com/office/drawing/2014/main" id="{243CD9DD-3E38-4567-C2DA-4C944463D266}"/>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Prompt ideas: Brainstorming</a:t>
            </a:r>
          </a:p>
        </p:txBody>
      </p:sp>
      <p:sp>
        <p:nvSpPr>
          <p:cNvPr id="10" name="card">
            <a:extLst>
              <a:ext uri="{FF2B5EF4-FFF2-40B4-BE49-F238E27FC236}">
                <a16:creationId xmlns:a16="http://schemas.microsoft.com/office/drawing/2014/main" id="{96A1AD38-2A90-80C0-B229-90A6457FBAF0}"/>
              </a:ext>
            </a:extLst>
          </p:cNvPr>
          <p:cNvSpPr/>
          <p:nvPr/>
        </p:nvSpPr>
        <p:spPr>
          <a:xfrm>
            <a:off x="754380" y="1790700"/>
            <a:ext cx="16779240" cy="260604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6000"/>
              </a:lnSpc>
              <a:spcBef>
                <a:spcPts val="0"/>
              </a:spcBef>
              <a:spcAft>
                <a:spcPts val="0"/>
              </a:spcAft>
            </a:pPr>
            <a:r>
              <a:rPr lang="en-US" sz="4000" b="1">
                <a:solidFill>
                  <a:srgbClr val="FFFFFF"/>
                </a:solidFill>
                <a:latin typeface="Aptos Display"/>
                <a:cs typeface="Aptos Display"/>
              </a:rPr>
              <a:t>Use it as a thinking partner, not an answer machine.</a:t>
            </a:r>
          </a:p>
        </p:txBody>
      </p:sp>
      <p:sp>
        <p:nvSpPr>
          <p:cNvPr id="11" name="card">
            <a:extLst>
              <a:ext uri="{FF2B5EF4-FFF2-40B4-BE49-F238E27FC236}">
                <a16:creationId xmlns:a16="http://schemas.microsoft.com/office/drawing/2014/main" id="{9C527CEA-57A7-7675-0F86-D6CFF03AD092}"/>
              </a:ext>
            </a:extLst>
          </p:cNvPr>
          <p:cNvSpPr/>
          <p:nvPr/>
        </p:nvSpPr>
        <p:spPr>
          <a:xfrm>
            <a:off x="75438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Go wide</a:t>
            </a:r>
          </a:p>
          <a:p>
            <a:pPr defTabSz="1371600" eaLnBrk="1" fontAlgn="auto" hangingPunct="1">
              <a:lnSpc>
                <a:spcPct val="112000"/>
              </a:lnSpc>
              <a:spcBef>
                <a:spcPts val="0"/>
              </a:spcBef>
              <a:spcAft>
                <a:spcPts val="0"/>
              </a:spcAft>
            </a:pPr>
            <a:r>
              <a:rPr lang="en-US" sz="1975">
                <a:solidFill>
                  <a:srgbClr val="6B7780"/>
                </a:solidFill>
                <a:latin typeface="Aptos"/>
                <a:cs typeface="Aptos"/>
              </a:rPr>
              <a:t>“Generate 10 ideas to improve this process.”</a:t>
            </a:r>
          </a:p>
        </p:txBody>
      </p:sp>
      <p:sp>
        <p:nvSpPr>
          <p:cNvPr id="12" name="card">
            <a:extLst>
              <a:ext uri="{FF2B5EF4-FFF2-40B4-BE49-F238E27FC236}">
                <a16:creationId xmlns:a16="http://schemas.microsoft.com/office/drawing/2014/main" id="{5A703A33-419A-16BE-DD5A-C02A5A6BF9DA}"/>
              </a:ext>
            </a:extLst>
          </p:cNvPr>
          <p:cNvSpPr/>
          <p:nvPr/>
        </p:nvSpPr>
        <p:spPr>
          <a:xfrm>
            <a:off x="505206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Push back</a:t>
            </a:r>
          </a:p>
          <a:p>
            <a:pPr defTabSz="1371600" eaLnBrk="1" fontAlgn="auto" hangingPunct="1">
              <a:lnSpc>
                <a:spcPct val="112000"/>
              </a:lnSpc>
              <a:spcBef>
                <a:spcPts val="0"/>
              </a:spcBef>
              <a:spcAft>
                <a:spcPts val="0"/>
              </a:spcAft>
            </a:pPr>
            <a:r>
              <a:rPr lang="en-US" sz="1975">
                <a:solidFill>
                  <a:srgbClr val="6B7780"/>
                </a:solidFill>
                <a:latin typeface="Aptos"/>
                <a:cs typeface="Aptos"/>
              </a:rPr>
              <a:t>“Play devil’s advocate and identify weaknesses in this approach.”</a:t>
            </a:r>
          </a:p>
        </p:txBody>
      </p:sp>
      <p:sp>
        <p:nvSpPr>
          <p:cNvPr id="13" name="card">
            <a:extLst>
              <a:ext uri="{FF2B5EF4-FFF2-40B4-BE49-F238E27FC236}">
                <a16:creationId xmlns:a16="http://schemas.microsoft.com/office/drawing/2014/main" id="{A3BD22F4-35FD-F3DD-5559-C790D83A927F}"/>
              </a:ext>
            </a:extLst>
          </p:cNvPr>
          <p:cNvSpPr/>
          <p:nvPr/>
        </p:nvSpPr>
        <p:spPr>
          <a:xfrm>
            <a:off x="934974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Client lens</a:t>
            </a:r>
          </a:p>
          <a:p>
            <a:pPr defTabSz="1371600" eaLnBrk="1" fontAlgn="auto" hangingPunct="1">
              <a:lnSpc>
                <a:spcPct val="112000"/>
              </a:lnSpc>
              <a:spcBef>
                <a:spcPts val="0"/>
              </a:spcBef>
              <a:spcAft>
                <a:spcPts val="0"/>
              </a:spcAft>
            </a:pPr>
            <a:r>
              <a:rPr lang="en-US" sz="1975">
                <a:solidFill>
                  <a:srgbClr val="6B7780"/>
                </a:solidFill>
                <a:latin typeface="Aptos"/>
                <a:cs typeface="Aptos"/>
              </a:rPr>
              <a:t>“What questions would a client likely ask about this idea?”</a:t>
            </a:r>
          </a:p>
        </p:txBody>
      </p:sp>
      <p:sp>
        <p:nvSpPr>
          <p:cNvPr id="14" name="card">
            <a:extLst>
              <a:ext uri="{FF2B5EF4-FFF2-40B4-BE49-F238E27FC236}">
                <a16:creationId xmlns:a16="http://schemas.microsoft.com/office/drawing/2014/main" id="{1E852C22-48B8-1BEF-C04F-45E8C7EBFFD2}"/>
              </a:ext>
            </a:extLst>
          </p:cNvPr>
          <p:cNvSpPr/>
          <p:nvPr/>
        </p:nvSpPr>
        <p:spPr>
          <a:xfrm>
            <a:off x="1364742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Blind spots</a:t>
            </a:r>
          </a:p>
          <a:p>
            <a:pPr defTabSz="1371600" eaLnBrk="1" fontAlgn="auto" hangingPunct="1">
              <a:lnSpc>
                <a:spcPct val="112000"/>
              </a:lnSpc>
              <a:spcBef>
                <a:spcPts val="0"/>
              </a:spcBef>
              <a:spcAft>
                <a:spcPts val="0"/>
              </a:spcAft>
            </a:pPr>
            <a:r>
              <a:rPr lang="en-US" sz="1975">
                <a:solidFill>
                  <a:srgbClr val="6B7780"/>
                </a:solidFill>
                <a:latin typeface="Aptos"/>
                <a:cs typeface="Aptos"/>
              </a:rPr>
              <a:t>“Suggest options I have not considered.”</a:t>
            </a:r>
          </a:p>
        </p:txBody>
      </p:sp>
      <p:sp>
        <p:nvSpPr>
          <p:cNvPr id="15" name="tb">
            <a:extLst>
              <a:ext uri="{FF2B5EF4-FFF2-40B4-BE49-F238E27FC236}">
                <a16:creationId xmlns:a16="http://schemas.microsoft.com/office/drawing/2014/main" id="{43735EED-43C6-6DB6-E1DA-50CEBB596638}"/>
              </a:ext>
            </a:extLst>
          </p:cNvPr>
          <p:cNvSpPr/>
          <p:nvPr/>
        </p:nvSpPr>
        <p:spPr>
          <a:xfrm>
            <a:off x="754380" y="7277100"/>
            <a:ext cx="16779240" cy="822960"/>
          </a:xfrm>
          <a:prstGeom prst="rect">
            <a:avLst/>
          </a:prstGeom>
          <a:noFill/>
        </p:spPr>
        <p:txBody>
          <a:bodyPr wrap="square" lIns="0" tIns="0" rIns="0" bIns="0" anchor="t">
            <a:normAutofit/>
          </a:bodyPr>
          <a:lstStyle/>
          <a:p>
            <a:pPr algn="ctr" defTabSz="1371600" eaLnBrk="1" fontAlgn="auto" hangingPunct="1">
              <a:spcBef>
                <a:spcPts val="0"/>
              </a:spcBef>
              <a:spcAft>
                <a:spcPts val="0"/>
              </a:spcAft>
            </a:pPr>
            <a:r>
              <a:rPr lang="en-US" sz="2500" b="1" i="1">
                <a:solidFill>
                  <a:srgbClr val="C8102E"/>
                </a:solidFill>
                <a:latin typeface="Aptos"/>
                <a:cs typeface="Aptos"/>
              </a:rPr>
              <a:t>Ten mediocre ideas often shake loose one good one.</a:t>
            </a:r>
          </a:p>
        </p:txBody>
      </p:sp>
    </p:spTree>
    <p:extLst>
      <p:ext uri="{BB962C8B-B14F-4D97-AF65-F5344CB8AC3E}">
        <p14:creationId xmlns:p14="http://schemas.microsoft.com/office/powerpoint/2010/main" val="10587570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D408-9475-5235-ECE5-A60C39FB904E}"/>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B9D7854-0BA7-A0C4-9FD7-E0C57805915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7B97F8E9-7685-CDA7-7BA7-2C5E19269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F777E96-D2E4-D49A-A850-1136BD3A1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a:extLst>
              <a:ext uri="{FF2B5EF4-FFF2-40B4-BE49-F238E27FC236}">
                <a16:creationId xmlns:a16="http://schemas.microsoft.com/office/drawing/2014/main" id="{243CD9DD-3E38-4567-C2DA-4C944463D266}"/>
              </a:ext>
            </a:extLst>
          </p:cNvPr>
          <p:cNvSpPr txBox="1">
            <a:spLocks/>
          </p:cNvSpPr>
          <p:nvPr/>
        </p:nvSpPr>
        <p:spPr>
          <a:xfrm>
            <a:off x="693629"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Prompt ideas: Personal productivity</a:t>
            </a:r>
          </a:p>
        </p:txBody>
      </p:sp>
      <p:sp>
        <p:nvSpPr>
          <p:cNvPr id="10" name="card">
            <a:extLst>
              <a:ext uri="{FF2B5EF4-FFF2-40B4-BE49-F238E27FC236}">
                <a16:creationId xmlns:a16="http://schemas.microsoft.com/office/drawing/2014/main" id="{96A1AD38-2A90-80C0-B229-90A6457FBAF0}"/>
              </a:ext>
            </a:extLst>
          </p:cNvPr>
          <p:cNvSpPr/>
          <p:nvPr/>
        </p:nvSpPr>
        <p:spPr>
          <a:xfrm>
            <a:off x="754380" y="1790700"/>
            <a:ext cx="16779240" cy="260604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6000"/>
              </a:lnSpc>
              <a:spcBef>
                <a:spcPts val="0"/>
              </a:spcBef>
              <a:spcAft>
                <a:spcPts val="0"/>
              </a:spcAft>
            </a:pPr>
            <a:r>
              <a:rPr lang="en-US" sz="4000" b="1">
                <a:solidFill>
                  <a:srgbClr val="FFFFFF"/>
                </a:solidFill>
                <a:latin typeface="Aptos Display"/>
                <a:cs typeface="Aptos Display"/>
              </a:rPr>
              <a:t>Point it at your own workload first.</a:t>
            </a:r>
          </a:p>
        </p:txBody>
      </p:sp>
      <p:sp>
        <p:nvSpPr>
          <p:cNvPr id="11" name="card">
            <a:extLst>
              <a:ext uri="{FF2B5EF4-FFF2-40B4-BE49-F238E27FC236}">
                <a16:creationId xmlns:a16="http://schemas.microsoft.com/office/drawing/2014/main" id="{9C527CEA-57A7-7675-0F86-D6CFF03AD092}"/>
              </a:ext>
            </a:extLst>
          </p:cNvPr>
          <p:cNvSpPr/>
          <p:nvPr/>
        </p:nvSpPr>
        <p:spPr>
          <a:xfrm>
            <a:off x="75438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Prioritize me</a:t>
            </a:r>
          </a:p>
          <a:p>
            <a:pPr defTabSz="1371600" eaLnBrk="1" fontAlgn="auto" hangingPunct="1">
              <a:lnSpc>
                <a:spcPct val="112000"/>
              </a:lnSpc>
              <a:spcBef>
                <a:spcPts val="0"/>
              </a:spcBef>
              <a:spcAft>
                <a:spcPts val="0"/>
              </a:spcAft>
            </a:pPr>
            <a:r>
              <a:rPr lang="en-US" sz="1975">
                <a:solidFill>
                  <a:srgbClr val="6B7780"/>
                </a:solidFill>
                <a:latin typeface="Aptos"/>
                <a:cs typeface="Aptos"/>
              </a:rPr>
              <a:t>“Organize my workload into urgent, important, and can-wait categories.”</a:t>
            </a:r>
          </a:p>
        </p:txBody>
      </p:sp>
      <p:sp>
        <p:nvSpPr>
          <p:cNvPr id="12" name="card">
            <a:extLst>
              <a:ext uri="{FF2B5EF4-FFF2-40B4-BE49-F238E27FC236}">
                <a16:creationId xmlns:a16="http://schemas.microsoft.com/office/drawing/2014/main" id="{5A703A33-419A-16BE-DD5A-C02A5A6BF9DA}"/>
              </a:ext>
            </a:extLst>
          </p:cNvPr>
          <p:cNvSpPr/>
          <p:nvPr/>
        </p:nvSpPr>
        <p:spPr>
          <a:xfrm>
            <a:off x="505206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Make a plan</a:t>
            </a:r>
          </a:p>
          <a:p>
            <a:pPr defTabSz="1371600" eaLnBrk="1" fontAlgn="auto" hangingPunct="1">
              <a:lnSpc>
                <a:spcPct val="112000"/>
              </a:lnSpc>
              <a:spcBef>
                <a:spcPts val="0"/>
              </a:spcBef>
              <a:spcAft>
                <a:spcPts val="0"/>
              </a:spcAft>
            </a:pPr>
            <a:r>
              <a:rPr lang="en-US" sz="1975">
                <a:solidFill>
                  <a:srgbClr val="6B7780"/>
                </a:solidFill>
                <a:latin typeface="Aptos"/>
                <a:cs typeface="Aptos"/>
              </a:rPr>
              <a:t>“Create a plan to finish these tasks by Friday.”</a:t>
            </a:r>
          </a:p>
        </p:txBody>
      </p:sp>
      <p:sp>
        <p:nvSpPr>
          <p:cNvPr id="13" name="card">
            <a:extLst>
              <a:ext uri="{FF2B5EF4-FFF2-40B4-BE49-F238E27FC236}">
                <a16:creationId xmlns:a16="http://schemas.microsoft.com/office/drawing/2014/main" id="{A3BD22F4-35FD-F3DD-5559-C790D83A927F}"/>
              </a:ext>
            </a:extLst>
          </p:cNvPr>
          <p:cNvSpPr/>
          <p:nvPr/>
        </p:nvSpPr>
        <p:spPr>
          <a:xfrm>
            <a:off x="934974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fontScale="92500"/>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Highest value</a:t>
            </a:r>
          </a:p>
          <a:p>
            <a:pPr defTabSz="1371600" eaLnBrk="1" fontAlgn="auto" hangingPunct="1">
              <a:lnSpc>
                <a:spcPct val="112000"/>
              </a:lnSpc>
              <a:spcBef>
                <a:spcPts val="0"/>
              </a:spcBef>
              <a:spcAft>
                <a:spcPts val="0"/>
              </a:spcAft>
            </a:pPr>
            <a:r>
              <a:rPr lang="en-US" sz="1975">
                <a:solidFill>
                  <a:srgbClr val="6B7780"/>
                </a:solidFill>
                <a:latin typeface="Aptos"/>
                <a:cs typeface="Aptos"/>
              </a:rPr>
              <a:t>“Estimate which activities provide the highest value for my time.”</a:t>
            </a:r>
          </a:p>
        </p:txBody>
      </p:sp>
      <p:sp>
        <p:nvSpPr>
          <p:cNvPr id="14" name="card">
            <a:extLst>
              <a:ext uri="{FF2B5EF4-FFF2-40B4-BE49-F238E27FC236}">
                <a16:creationId xmlns:a16="http://schemas.microsoft.com/office/drawing/2014/main" id="{1E852C22-48B8-1BEF-C04F-45E8C7EBFFD2}"/>
              </a:ext>
            </a:extLst>
          </p:cNvPr>
          <p:cNvSpPr/>
          <p:nvPr/>
        </p:nvSpPr>
        <p:spPr>
          <a:xfrm>
            <a:off x="13647420" y="4808220"/>
            <a:ext cx="3886200" cy="2125980"/>
          </a:xfrm>
          <a:prstGeom prst="roundRect">
            <a:avLst>
              <a:gd name="adj" fmla="val 5000"/>
            </a:avLst>
          </a:prstGeom>
          <a:solidFill>
            <a:srgbClr val="FFFFFF"/>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endParaRPr lang="en-US" sz="2425" b="1">
              <a:solidFill>
                <a:srgbClr val="002854"/>
              </a:solidFill>
              <a:latin typeface="Aptos"/>
              <a:cs typeface="Aptos"/>
            </a:endParaRPr>
          </a:p>
          <a:p>
            <a:pPr defTabSz="1371600" eaLnBrk="1" fontAlgn="auto" hangingPunct="1">
              <a:lnSpc>
                <a:spcPct val="104000"/>
              </a:lnSpc>
              <a:spcBef>
                <a:spcPts val="0"/>
              </a:spcBef>
              <a:spcAft>
                <a:spcPts val="600"/>
              </a:spcAft>
            </a:pPr>
            <a:r>
              <a:rPr lang="en-US" sz="2425" b="1">
                <a:solidFill>
                  <a:srgbClr val="002854"/>
                </a:solidFill>
                <a:latin typeface="Aptos"/>
                <a:cs typeface="Aptos"/>
              </a:rPr>
              <a:t>Offload</a:t>
            </a:r>
          </a:p>
          <a:p>
            <a:pPr defTabSz="1371600" eaLnBrk="1" fontAlgn="auto" hangingPunct="1">
              <a:lnSpc>
                <a:spcPct val="112000"/>
              </a:lnSpc>
              <a:spcBef>
                <a:spcPts val="0"/>
              </a:spcBef>
              <a:spcAft>
                <a:spcPts val="0"/>
              </a:spcAft>
            </a:pPr>
            <a:r>
              <a:rPr lang="en-US" sz="1975">
                <a:solidFill>
                  <a:srgbClr val="6B7780"/>
                </a:solidFill>
                <a:latin typeface="Aptos"/>
                <a:cs typeface="Aptos"/>
              </a:rPr>
              <a:t>“What could I delegate, automate, or eliminate?”</a:t>
            </a:r>
          </a:p>
        </p:txBody>
      </p:sp>
      <p:sp>
        <p:nvSpPr>
          <p:cNvPr id="15" name="tb">
            <a:extLst>
              <a:ext uri="{FF2B5EF4-FFF2-40B4-BE49-F238E27FC236}">
                <a16:creationId xmlns:a16="http://schemas.microsoft.com/office/drawing/2014/main" id="{43735EED-43C6-6DB6-E1DA-50CEBB596638}"/>
              </a:ext>
            </a:extLst>
          </p:cNvPr>
          <p:cNvSpPr/>
          <p:nvPr/>
        </p:nvSpPr>
        <p:spPr>
          <a:xfrm>
            <a:off x="754380" y="7277100"/>
            <a:ext cx="16779240" cy="822960"/>
          </a:xfrm>
          <a:prstGeom prst="rect">
            <a:avLst/>
          </a:prstGeom>
          <a:noFill/>
        </p:spPr>
        <p:txBody>
          <a:bodyPr wrap="square" lIns="0" tIns="0" rIns="0" bIns="0" anchor="t">
            <a:normAutofit/>
          </a:bodyPr>
          <a:lstStyle/>
          <a:p>
            <a:pPr algn="ctr" defTabSz="1371600" eaLnBrk="1" fontAlgn="auto" hangingPunct="1">
              <a:spcBef>
                <a:spcPts val="0"/>
              </a:spcBef>
              <a:spcAft>
                <a:spcPts val="0"/>
              </a:spcAft>
            </a:pPr>
            <a:r>
              <a:rPr lang="en-US" sz="2500" b="1" i="1">
                <a:solidFill>
                  <a:srgbClr val="C8102E"/>
                </a:solidFill>
                <a:latin typeface="Aptos"/>
                <a:cs typeface="Aptos"/>
              </a:rPr>
              <a:t>The fastest win is usually the work you stop doing.</a:t>
            </a:r>
          </a:p>
        </p:txBody>
      </p:sp>
    </p:spTree>
    <p:extLst>
      <p:ext uri="{BB962C8B-B14F-4D97-AF65-F5344CB8AC3E}">
        <p14:creationId xmlns:p14="http://schemas.microsoft.com/office/powerpoint/2010/main" val="1058757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A556-307B-217A-B391-8011756E7364}"/>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D4753BD6-3542-2C0C-32C1-D291475D6E19}"/>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F9E5162-38A8-F4B4-1CA3-ECC5F8D5D3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D4FB2786-A5E2-2110-5DB0-314068E15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Title">
            <a:extLst>
              <a:ext uri="{FF2B5EF4-FFF2-40B4-BE49-F238E27FC236}">
                <a16:creationId xmlns:a16="http://schemas.microsoft.com/office/drawing/2014/main" id="{346803B8-31C3-006A-A749-C822ACFA8609}"/>
              </a:ext>
            </a:extLst>
          </p:cNvPr>
          <p:cNvSpPr txBox="1">
            <a:spLocks/>
          </p:cNvSpPr>
          <p:nvPr/>
        </p:nvSpPr>
        <p:spPr>
          <a:xfrm>
            <a:off x="5602709" y="664922"/>
            <a:ext cx="74597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More ways to try it</a:t>
            </a:r>
          </a:p>
        </p:txBody>
      </p:sp>
      <p:sp>
        <p:nvSpPr>
          <p:cNvPr id="6" name="card">
            <a:extLst>
              <a:ext uri="{FF2B5EF4-FFF2-40B4-BE49-F238E27FC236}">
                <a16:creationId xmlns:a16="http://schemas.microsoft.com/office/drawing/2014/main" id="{5E97F2C6-7839-6196-0A07-2CBB4105B16B}"/>
              </a:ext>
            </a:extLst>
          </p:cNvPr>
          <p:cNvSpPr/>
          <p:nvPr/>
        </p:nvSpPr>
        <p:spPr>
          <a:xfrm>
            <a:off x="5228772" y="1900000"/>
            <a:ext cx="11909228" cy="3200000"/>
          </a:xfrm>
          <a:prstGeom prst="roundRect">
            <a:avLst>
              <a:gd name="adj" fmla="val 5000"/>
            </a:avLst>
          </a:prstGeom>
          <a:solidFill>
            <a:srgbClr val="002854"/>
          </a:solidFill>
        </p:spPr>
        <p:txBody>
          <a:bodyPr wrap="square" lIns="246000" tIns="200000" rIns="246000" bIns="180000" anchor="ctr">
            <a:normAutofit/>
          </a:bodyPr>
          <a:lstStyle/>
          <a:p>
            <a:pPr defTabSz="1371600">
              <a:lnSpc>
                <a:spcPct val="100000"/>
              </a:lnSpc>
              <a:spcBef>
                <a:spcPts val="0"/>
              </a:spcBef>
              <a:spcAft>
                <a:spcPts val="800"/>
              </a:spcAft>
              <a:buNone/>
            </a:pPr>
            <a:r>
              <a:rPr lang="en-US" sz="2400" b="1">
                <a:solidFill>
                  <a:srgbClr val="FFFFFF"/>
                </a:solidFill>
                <a:latin typeface="Aptos"/>
                <a:cs typeface="Aptos"/>
              </a:rPr>
              <a:t>Prompt examples</a:t>
            </a:r>
          </a:p>
          <a:p>
            <a:pPr marL="285750" indent="-285750" defTabSz="1371600">
              <a:lnSpc>
                <a:spcPct val="104000"/>
              </a:lnSpc>
              <a:spcBef>
                <a:spcPts val="0"/>
              </a:spcBef>
              <a:spcAft>
                <a:spcPts val="700"/>
              </a:spcAft>
              <a:buClr>
                <a:srgbClr val="7FB2E5"/>
              </a:buClr>
              <a:buFont typeface="Aptos"/>
              <a:buChar char="•"/>
            </a:pPr>
            <a:r>
              <a:rPr lang="en-US" sz="2000" b="1">
                <a:solidFill>
                  <a:srgbClr val="E6F1FB"/>
                </a:solidFill>
                <a:latin typeface="Aptos"/>
                <a:cs typeface="Aptos"/>
              </a:rPr>
              <a:t>Job shadow – </a:t>
            </a:r>
            <a:r>
              <a:rPr lang="en-US" sz="2000">
                <a:solidFill>
                  <a:srgbClr val="E6F1FB"/>
                </a:solidFill>
                <a:latin typeface="Aptos"/>
                <a:cs typeface="Aptos"/>
              </a:rPr>
              <a:t>“Create an itinerary for a senior job shadow that’s 15 hours.”</a:t>
            </a:r>
          </a:p>
          <a:p>
            <a:pPr marL="285750" indent="-285750" defTabSz="1371600">
              <a:lnSpc>
                <a:spcPct val="104000"/>
              </a:lnSpc>
              <a:spcBef>
                <a:spcPts val="0"/>
              </a:spcBef>
              <a:spcAft>
                <a:spcPts val="700"/>
              </a:spcAft>
              <a:buClr>
                <a:srgbClr val="7FB2E5"/>
              </a:buClr>
              <a:buFont typeface="Aptos"/>
              <a:buChar char="•"/>
            </a:pPr>
            <a:r>
              <a:rPr lang="en-US" sz="2000" b="1">
                <a:solidFill>
                  <a:srgbClr val="E6F1FB"/>
                </a:solidFill>
                <a:latin typeface="Aptos"/>
                <a:cs typeface="Aptos"/>
              </a:rPr>
              <a:t>Graphics – </a:t>
            </a:r>
            <a:r>
              <a:rPr lang="en-US" sz="2000">
                <a:solidFill>
                  <a:srgbClr val="E6F1FB"/>
                </a:solidFill>
                <a:latin typeface="Aptos"/>
                <a:cs typeface="Aptos"/>
              </a:rPr>
              <a:t>“Create a flyer for our upcoming holiday party.”</a:t>
            </a:r>
          </a:p>
          <a:p>
            <a:pPr marL="285750" indent="-285750" defTabSz="1371600">
              <a:lnSpc>
                <a:spcPct val="104000"/>
              </a:lnSpc>
              <a:spcBef>
                <a:spcPts val="0"/>
              </a:spcBef>
              <a:spcAft>
                <a:spcPts val="700"/>
              </a:spcAft>
              <a:buClr>
                <a:srgbClr val="7FB2E5"/>
              </a:buClr>
              <a:buFont typeface="Aptos"/>
              <a:buChar char="•"/>
            </a:pPr>
            <a:r>
              <a:rPr lang="en-US" sz="2000" b="1">
                <a:solidFill>
                  <a:srgbClr val="E6F1FB"/>
                </a:solidFill>
                <a:latin typeface="Aptos"/>
                <a:cs typeface="Aptos"/>
              </a:rPr>
              <a:t>Staff management – </a:t>
            </a:r>
            <a:r>
              <a:rPr lang="en-US" sz="2000">
                <a:solidFill>
                  <a:srgbClr val="E6F1FB"/>
                </a:solidFill>
                <a:latin typeface="Aptos"/>
                <a:cs typeface="Aptos"/>
              </a:rPr>
              <a:t>“Based on these project schedules, build a workload forecast for each team member for the next eight weeks and highlight staffing conflicts.”</a:t>
            </a:r>
          </a:p>
        </p:txBody>
      </p:sp>
      <p:sp>
        <p:nvSpPr>
          <p:cNvPr id="7" name="card">
            <a:extLst>
              <a:ext uri="{FF2B5EF4-FFF2-40B4-BE49-F238E27FC236}">
                <a16:creationId xmlns:a16="http://schemas.microsoft.com/office/drawing/2014/main" id="{06987D73-5AF4-23E2-C162-1F49B6B8F198}"/>
              </a:ext>
            </a:extLst>
          </p:cNvPr>
          <p:cNvSpPr/>
          <p:nvPr/>
        </p:nvSpPr>
        <p:spPr>
          <a:xfrm>
            <a:off x="9344000" y="5560000"/>
            <a:ext cx="7794000" cy="3980000"/>
          </a:xfrm>
          <a:prstGeom prst="roundRect">
            <a:avLst>
              <a:gd name="adj" fmla="val 5000"/>
            </a:avLst>
          </a:prstGeom>
          <a:solidFill>
            <a:srgbClr val="F1F4F8"/>
          </a:solidFill>
          <a:ln w="9525">
            <a:solidFill>
              <a:srgbClr val="D9DEE6"/>
            </a:solidFill>
          </a:ln>
        </p:spPr>
        <p:txBody>
          <a:bodyPr wrap="square" lIns="246000" tIns="200000" rIns="246000" bIns="180000" anchor="t">
            <a:normAutofit/>
          </a:bodyPr>
          <a:lstStyle/>
          <a:p>
            <a:pPr defTabSz="1371600">
              <a:lnSpc>
                <a:spcPct val="100000"/>
              </a:lnSpc>
              <a:spcBef>
                <a:spcPts val="0"/>
              </a:spcBef>
              <a:spcAft>
                <a:spcPts val="800"/>
              </a:spcAft>
              <a:buNone/>
            </a:pPr>
            <a:r>
              <a:rPr lang="en-US" sz="2400" b="1">
                <a:solidFill>
                  <a:srgbClr val="002854"/>
                </a:solidFill>
                <a:latin typeface="Aptos"/>
                <a:cs typeface="Aptos"/>
              </a:rPr>
              <a:t>Everyday asks</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Search for that ancient email I can never find</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Draft my weekly email</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Build me a schedule to hit this deadline</a:t>
            </a:r>
          </a:p>
        </p:txBody>
      </p:sp>
      <p:sp>
        <p:nvSpPr>
          <p:cNvPr id="9" name="card">
            <a:extLst>
              <a:ext uri="{FF2B5EF4-FFF2-40B4-BE49-F238E27FC236}">
                <a16:creationId xmlns:a16="http://schemas.microsoft.com/office/drawing/2014/main" id="{9D9E6E8D-6A1A-B8B3-571F-AA0FCF8E0886}"/>
              </a:ext>
            </a:extLst>
          </p:cNvPr>
          <p:cNvSpPr/>
          <p:nvPr/>
        </p:nvSpPr>
        <p:spPr>
          <a:xfrm>
            <a:off x="1150000" y="5560000"/>
            <a:ext cx="7794000" cy="3980000"/>
          </a:xfrm>
          <a:prstGeom prst="roundRect">
            <a:avLst>
              <a:gd name="adj" fmla="val 5000"/>
            </a:avLst>
          </a:prstGeom>
          <a:solidFill>
            <a:srgbClr val="F1F4F8"/>
          </a:solidFill>
          <a:ln w="9525">
            <a:solidFill>
              <a:srgbClr val="D9DEE6"/>
            </a:solidFill>
          </a:ln>
        </p:spPr>
        <p:txBody>
          <a:bodyPr wrap="square" lIns="246000" tIns="200000" rIns="246000" bIns="180000" anchor="t">
            <a:normAutofit/>
          </a:bodyPr>
          <a:lstStyle/>
          <a:p>
            <a:pPr defTabSz="1371600">
              <a:lnSpc>
                <a:spcPct val="100000"/>
              </a:lnSpc>
              <a:spcBef>
                <a:spcPts val="0"/>
              </a:spcBef>
              <a:spcAft>
                <a:spcPts val="800"/>
              </a:spcAft>
              <a:buNone/>
            </a:pPr>
            <a:r>
              <a:rPr lang="en-US" sz="2400" b="1">
                <a:solidFill>
                  <a:srgbClr val="002854"/>
                </a:solidFill>
                <a:latin typeface="Aptos"/>
                <a:cs typeface="Aptos"/>
              </a:rPr>
              <a:t>Where else it helps</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Match staff to project needs</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Forecast hiring requirements</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Recommend training courses</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Generate mentoring topics</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Employee onboarding</a:t>
            </a:r>
          </a:p>
          <a:p>
            <a:pPr marL="285750" indent="-285750" defTabSz="1371600">
              <a:lnSpc>
                <a:spcPct val="104000"/>
              </a:lnSpc>
              <a:spcBef>
                <a:spcPts val="0"/>
              </a:spcBef>
              <a:spcAft>
                <a:spcPts val="450"/>
              </a:spcAft>
              <a:buClr>
                <a:srgbClr val="C8102E"/>
              </a:buClr>
              <a:buFont typeface="Aptos"/>
              <a:buChar char="•"/>
            </a:pPr>
            <a:r>
              <a:rPr lang="en-US" sz="1900">
                <a:solidFill>
                  <a:srgbClr val="333333"/>
                </a:solidFill>
                <a:latin typeface="Aptos"/>
                <a:cs typeface="Aptos"/>
              </a:rPr>
              <a:t>Project assignment matrix</a:t>
            </a:r>
          </a:p>
        </p:txBody>
      </p:sp>
    </p:spTree>
    <p:extLst>
      <p:ext uri="{BB962C8B-B14F-4D97-AF65-F5344CB8AC3E}">
        <p14:creationId xmlns:p14="http://schemas.microsoft.com/office/powerpoint/2010/main" val="2732159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1EB36-5C59-A7AF-3298-77C2B8352565}"/>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78C76F2D-E990-9928-E936-100428C8F19B}"/>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6A94288A-3910-38E1-2167-1B8DC49104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761BA368-1CF0-A664-EC22-07823BA7B0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a:extLst>
              <a:ext uri="{FF2B5EF4-FFF2-40B4-BE49-F238E27FC236}">
                <a16:creationId xmlns:a16="http://schemas.microsoft.com/office/drawing/2014/main" id="{02E19389-C332-0EFC-942C-72A243EA944E}"/>
              </a:ext>
            </a:extLst>
          </p:cNvPr>
          <p:cNvSpPr txBox="1">
            <a:spLocks/>
          </p:cNvSpPr>
          <p:nvPr/>
        </p:nvSpPr>
        <p:spPr>
          <a:xfrm>
            <a:off x="5105400" y="1513920"/>
            <a:ext cx="9753600"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Tips to use AI well</a:t>
            </a:r>
          </a:p>
        </p:txBody>
      </p:sp>
      <p:sp>
        <p:nvSpPr>
          <p:cNvPr id="3" name="card">
            <a:extLst>
              <a:ext uri="{FF2B5EF4-FFF2-40B4-BE49-F238E27FC236}">
                <a16:creationId xmlns:a16="http://schemas.microsoft.com/office/drawing/2014/main" id="{2B7FD44B-B4C1-CA81-0EC3-4D3F78B73BEF}"/>
              </a:ext>
            </a:extLst>
          </p:cNvPr>
          <p:cNvSpPr/>
          <p:nvPr/>
        </p:nvSpPr>
        <p:spPr>
          <a:xfrm>
            <a:off x="1752600" y="3771900"/>
            <a:ext cx="15712440" cy="4457700"/>
          </a:xfrm>
          <a:prstGeom prst="roundRect">
            <a:avLst>
              <a:gd name="adj" fmla="val 5000"/>
            </a:avLst>
          </a:prstGeom>
          <a:solidFill>
            <a:srgbClr val="F1F4F8"/>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600"/>
              </a:spcAft>
            </a:pPr>
            <a:r>
              <a:rPr lang="en-US" sz="2925" b="1">
                <a:solidFill>
                  <a:srgbClr val="002854"/>
                </a:solidFill>
                <a:latin typeface="Aptos"/>
                <a:cs typeface="Aptos"/>
              </a:rPr>
              <a:t>Four habits to keep</a:t>
            </a:r>
          </a:p>
          <a:p>
            <a:pPr marL="285750" indent="-285750" defTabSz="1371600" eaLnBrk="1" fontAlgn="auto" hangingPunct="1">
              <a:lnSpc>
                <a:spcPct val="104000"/>
              </a:lnSpc>
              <a:spcBef>
                <a:spcPts val="0"/>
              </a:spcBef>
              <a:spcAft>
                <a:spcPts val="750"/>
              </a:spcAft>
              <a:buClr>
                <a:srgbClr val="C8102E"/>
              </a:buClr>
              <a:buFont typeface="Aptos"/>
              <a:buChar char="•"/>
            </a:pPr>
            <a:r>
              <a:rPr lang="en-US" sz="2425">
                <a:solidFill>
                  <a:srgbClr val="333333"/>
                </a:solidFill>
                <a:latin typeface="Aptos"/>
                <a:cs typeface="Aptos"/>
              </a:rPr>
              <a:t>Always validate the output yourself - models can report errors or hallucinate.⁷</a:t>
            </a:r>
          </a:p>
          <a:p>
            <a:pPr marL="285750" indent="-285750" defTabSz="1371600" eaLnBrk="1" fontAlgn="auto" hangingPunct="1">
              <a:lnSpc>
                <a:spcPct val="104000"/>
              </a:lnSpc>
              <a:spcBef>
                <a:spcPts val="0"/>
              </a:spcBef>
              <a:spcAft>
                <a:spcPts val="750"/>
              </a:spcAft>
              <a:buClr>
                <a:srgbClr val="C8102E"/>
              </a:buClr>
              <a:buFont typeface="Aptos"/>
              <a:buChar char="•"/>
            </a:pPr>
            <a:r>
              <a:rPr lang="en-US" sz="2425">
                <a:solidFill>
                  <a:srgbClr val="333333"/>
                </a:solidFill>
                <a:latin typeface="Aptos"/>
                <a:cs typeface="Aptos"/>
              </a:rPr>
              <a:t>Keep a Human in the Loop (</a:t>
            </a:r>
            <a:r>
              <a:rPr lang="en-US" sz="2425" err="1">
                <a:solidFill>
                  <a:srgbClr val="333333"/>
                </a:solidFill>
                <a:latin typeface="Aptos"/>
                <a:cs typeface="Aptos"/>
              </a:rPr>
              <a:t>HitL</a:t>
            </a:r>
            <a:r>
              <a:rPr lang="en-US" sz="2425">
                <a:solidFill>
                  <a:srgbClr val="333333"/>
                </a:solidFill>
                <a:latin typeface="Aptos"/>
                <a:cs typeface="Aptos"/>
              </a:rPr>
              <a:t>) on anything that matters.</a:t>
            </a:r>
          </a:p>
          <a:p>
            <a:pPr marL="285750" indent="-285750" defTabSz="1371600" eaLnBrk="1" fontAlgn="auto" hangingPunct="1">
              <a:lnSpc>
                <a:spcPct val="104000"/>
              </a:lnSpc>
              <a:spcBef>
                <a:spcPts val="0"/>
              </a:spcBef>
              <a:spcAft>
                <a:spcPts val="750"/>
              </a:spcAft>
              <a:buClr>
                <a:srgbClr val="C8102E"/>
              </a:buClr>
              <a:buFont typeface="Aptos"/>
              <a:buChar char="•"/>
            </a:pPr>
            <a:r>
              <a:rPr lang="en-US" sz="2425">
                <a:solidFill>
                  <a:srgbClr val="333333"/>
                </a:solidFill>
                <a:latin typeface="Aptos"/>
                <a:cs typeface="Aptos"/>
              </a:rPr>
              <a:t>Aim it at narrow, well-defined tasks - not everything at once.</a:t>
            </a:r>
          </a:p>
          <a:p>
            <a:pPr marL="285750" indent="-285750" defTabSz="1371600" eaLnBrk="1" fontAlgn="auto" hangingPunct="1">
              <a:lnSpc>
                <a:spcPct val="104000"/>
              </a:lnSpc>
              <a:spcBef>
                <a:spcPts val="0"/>
              </a:spcBef>
              <a:spcAft>
                <a:spcPts val="750"/>
              </a:spcAft>
              <a:buClr>
                <a:srgbClr val="C8102E"/>
              </a:buClr>
              <a:buFont typeface="Aptos"/>
              <a:buChar char="•"/>
            </a:pPr>
            <a:r>
              <a:rPr lang="en-US" sz="2425">
                <a:solidFill>
                  <a:srgbClr val="333333"/>
                </a:solidFill>
                <a:latin typeface="Aptos"/>
                <a:cs typeface="Aptos"/>
              </a:rPr>
              <a:t>Start a new chat when you switch topics.</a:t>
            </a:r>
          </a:p>
        </p:txBody>
      </p:sp>
      <p:sp>
        <p:nvSpPr>
          <p:cNvPr id="4" name="card">
            <a:extLst>
              <a:ext uri="{FF2B5EF4-FFF2-40B4-BE49-F238E27FC236}">
                <a16:creationId xmlns:a16="http://schemas.microsoft.com/office/drawing/2014/main" id="{336314DC-8BDF-2129-DC44-F411928D8F8C}"/>
              </a:ext>
            </a:extLst>
          </p:cNvPr>
          <p:cNvSpPr/>
          <p:nvPr/>
        </p:nvSpPr>
        <p:spPr>
          <a:xfrm>
            <a:off x="1752600" y="8503920"/>
            <a:ext cx="15712440" cy="1440180"/>
          </a:xfrm>
          <a:prstGeom prst="roundRect">
            <a:avLst>
              <a:gd name="adj" fmla="val 5000"/>
            </a:avLst>
          </a:prstGeom>
          <a:solidFill>
            <a:srgbClr val="002854"/>
          </a:solidFill>
        </p:spPr>
        <p:txBody>
          <a:bodyPr wrap="square" lIns="246000" tIns="192000" rIns="246000" bIns="165000" anchor="ctr">
            <a:normAutofit/>
          </a:bodyPr>
          <a:lstStyle/>
          <a:p>
            <a:pPr algn="ctr" defTabSz="1371600" eaLnBrk="1" fontAlgn="auto" hangingPunct="1">
              <a:lnSpc>
                <a:spcPct val="110000"/>
              </a:lnSpc>
              <a:spcBef>
                <a:spcPts val="0"/>
              </a:spcBef>
              <a:spcAft>
                <a:spcPts val="0"/>
              </a:spcAft>
            </a:pPr>
            <a:r>
              <a:rPr lang="en-US" sz="3250" b="1">
                <a:solidFill>
                  <a:srgbClr val="FFFFFF"/>
                </a:solidFill>
                <a:latin typeface="Aptos Display"/>
                <a:cs typeface="Aptos Display"/>
              </a:rPr>
              <a:t>Trust, but verify - you own the final answer.</a:t>
            </a:r>
          </a:p>
        </p:txBody>
      </p:sp>
    </p:spTree>
    <p:extLst>
      <p:ext uri="{BB962C8B-B14F-4D97-AF65-F5344CB8AC3E}">
        <p14:creationId xmlns:p14="http://schemas.microsoft.com/office/powerpoint/2010/main" val="3263674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b">
            <a:extLst>
              <a:ext uri="{FF2B5EF4-FFF2-40B4-BE49-F238E27FC236}">
                <a16:creationId xmlns:a16="http://schemas.microsoft.com/office/drawing/2014/main" id="{31D6DE36-A054-B3AF-F158-F734F3CA2660}"/>
              </a:ext>
            </a:extLst>
          </p:cNvPr>
          <p:cNvSpPr/>
          <p:nvPr/>
        </p:nvSpPr>
        <p:spPr>
          <a:xfrm>
            <a:off x="1165860" y="3703320"/>
            <a:ext cx="11903754" cy="1508760"/>
          </a:xfrm>
          <a:prstGeom prst="rect">
            <a:avLst/>
          </a:prstGeom>
          <a:noFill/>
        </p:spPr>
        <p:txBody>
          <a:bodyPr wrap="square" lIns="0" tIns="0" rIns="0" bIns="0" anchor="t">
            <a:normAutofit/>
          </a:bodyPr>
          <a:lstStyle/>
          <a:p>
            <a:pPr defTabSz="1371600" eaLnBrk="1" fontAlgn="auto" hangingPunct="1">
              <a:spcBef>
                <a:spcPts val="0"/>
              </a:spcBef>
              <a:spcAft>
                <a:spcPts val="0"/>
              </a:spcAft>
            </a:pPr>
            <a:r>
              <a:rPr lang="en-US" sz="6000" b="1">
                <a:solidFill>
                  <a:srgbClr val="002854"/>
                </a:solidFill>
                <a:latin typeface="Aptos Display"/>
                <a:cs typeface="Aptos Display"/>
              </a:rPr>
              <a:t>Thank you - now go save some time.</a:t>
            </a:r>
          </a:p>
        </p:txBody>
      </p:sp>
      <p:sp>
        <p:nvSpPr>
          <p:cNvPr id="3" name="tb">
            <a:extLst>
              <a:ext uri="{FF2B5EF4-FFF2-40B4-BE49-F238E27FC236}">
                <a16:creationId xmlns:a16="http://schemas.microsoft.com/office/drawing/2014/main" id="{446D3E7A-6226-C36C-DF19-1B9431AF716B}"/>
              </a:ext>
            </a:extLst>
          </p:cNvPr>
          <p:cNvSpPr/>
          <p:nvPr/>
        </p:nvSpPr>
        <p:spPr>
          <a:xfrm>
            <a:off x="1234440" y="5417820"/>
            <a:ext cx="11658600" cy="822960"/>
          </a:xfrm>
          <a:prstGeom prst="rect">
            <a:avLst/>
          </a:prstGeom>
          <a:noFill/>
        </p:spPr>
        <p:txBody>
          <a:bodyPr wrap="square" lIns="0" tIns="0" rIns="0" bIns="0" anchor="t">
            <a:normAutofit/>
          </a:bodyPr>
          <a:lstStyle/>
          <a:p>
            <a:pPr defTabSz="1371600" eaLnBrk="1" fontAlgn="auto" hangingPunct="1">
              <a:lnSpc>
                <a:spcPct val="110000"/>
              </a:lnSpc>
              <a:spcBef>
                <a:spcPts val="0"/>
              </a:spcBef>
              <a:spcAft>
                <a:spcPts val="0"/>
              </a:spcAft>
            </a:pPr>
            <a:r>
              <a:rPr lang="en-US" sz="2750">
                <a:solidFill>
                  <a:srgbClr val="002854"/>
                </a:solidFill>
                <a:latin typeface="Aptos"/>
                <a:cs typeface="Aptos"/>
              </a:rPr>
              <a:t>Questions? Let's keep the conversation going.</a:t>
            </a:r>
          </a:p>
        </p:txBody>
      </p:sp>
      <p:sp>
        <p:nvSpPr>
          <p:cNvPr id="4" name="tb">
            <a:extLst>
              <a:ext uri="{FF2B5EF4-FFF2-40B4-BE49-F238E27FC236}">
                <a16:creationId xmlns:a16="http://schemas.microsoft.com/office/drawing/2014/main" id="{F817FBF4-5307-6B41-CCFF-4EBA42589F04}"/>
              </a:ext>
            </a:extLst>
          </p:cNvPr>
          <p:cNvSpPr/>
          <p:nvPr/>
        </p:nvSpPr>
        <p:spPr>
          <a:xfrm>
            <a:off x="1234440" y="6446520"/>
            <a:ext cx="13030200" cy="685800"/>
          </a:xfrm>
          <a:prstGeom prst="rect">
            <a:avLst/>
          </a:prstGeom>
          <a:noFill/>
        </p:spPr>
        <p:txBody>
          <a:bodyPr wrap="square" lIns="0" tIns="0" rIns="0" bIns="0" anchor="t">
            <a:normAutofit fontScale="85000" lnSpcReduction="20000"/>
          </a:bodyPr>
          <a:lstStyle/>
          <a:p>
            <a:pPr defTabSz="1371600" eaLnBrk="1" fontAlgn="auto" hangingPunct="1">
              <a:spcBef>
                <a:spcPts val="0"/>
              </a:spcBef>
              <a:spcAft>
                <a:spcPts val="0"/>
              </a:spcAft>
            </a:pPr>
            <a:r>
              <a:rPr lang="en-US" sz="2150" b="1">
                <a:solidFill>
                  <a:srgbClr val="6B7780"/>
                </a:solidFill>
                <a:latin typeface="Aptos" panose="020F0502020204030204"/>
                <a:cs typeface="Aptos"/>
              </a:rPr>
              <a:t>Anna Klenke   •   Department Manager – Bridge   •   Anna.Klenke@mbakerintl.com</a:t>
            </a:r>
          </a:p>
          <a:p>
            <a:pPr defTabSz="1371600" eaLnBrk="1" fontAlgn="auto" hangingPunct="1">
              <a:spcBef>
                <a:spcPts val="0"/>
              </a:spcBef>
              <a:spcAft>
                <a:spcPts val="0"/>
              </a:spcAft>
            </a:pPr>
            <a:endParaRPr lang="en-US" sz="2150" b="1">
              <a:solidFill>
                <a:srgbClr val="6B7780"/>
              </a:solidFill>
              <a:latin typeface="Aptos" panose="020F0502020204030204"/>
              <a:cs typeface="Aptos"/>
            </a:endParaRPr>
          </a:p>
          <a:p>
            <a:pPr defTabSz="1371600" eaLnBrk="1" fontAlgn="auto" hangingPunct="1">
              <a:spcBef>
                <a:spcPts val="0"/>
              </a:spcBef>
              <a:spcAft>
                <a:spcPts val="0"/>
              </a:spcAft>
            </a:pPr>
            <a:r>
              <a:rPr lang="en-US" sz="2150" b="1">
                <a:solidFill>
                  <a:srgbClr val="6B7780"/>
                </a:solidFill>
                <a:latin typeface="Aptos" panose="020F0502020204030204"/>
                <a:cs typeface="Aptos"/>
              </a:rPr>
              <a:t>Michael Kuhns   •   Civil Engineer – Bridge   •   Michael.Kuhns@mbakerintl.com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64E1D-14DE-FA8C-FDB0-31E58180A12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E37F9FD-E06F-74CB-80B4-0A46474915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CA6F265-B866-EE2B-EC9E-D5AEA0F26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4576ED8-1EFE-C95F-FC07-F33A940358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a:extLst>
              <a:ext uri="{FF2B5EF4-FFF2-40B4-BE49-F238E27FC236}">
                <a16:creationId xmlns:a16="http://schemas.microsoft.com/office/drawing/2014/main" id="{116C14A6-8027-B427-517E-6510E3AD91C7}"/>
              </a:ext>
            </a:extLst>
          </p:cNvPr>
          <p:cNvSpPr txBox="1">
            <a:spLocks/>
          </p:cNvSpPr>
          <p:nvPr/>
        </p:nvSpPr>
        <p:spPr>
          <a:xfrm>
            <a:off x="693629" y="1389541"/>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References</a:t>
            </a:r>
          </a:p>
        </p:txBody>
      </p:sp>
      <p:sp>
        <p:nvSpPr>
          <p:cNvPr id="3" name="card">
            <a:extLst>
              <a:ext uri="{FF2B5EF4-FFF2-40B4-BE49-F238E27FC236}">
                <a16:creationId xmlns:a16="http://schemas.microsoft.com/office/drawing/2014/main" id="{E62020A1-4D6D-C398-3139-366F4B54CB69}"/>
              </a:ext>
            </a:extLst>
          </p:cNvPr>
          <p:cNvSpPr/>
          <p:nvPr/>
        </p:nvSpPr>
        <p:spPr>
          <a:xfrm>
            <a:off x="754380" y="3003900"/>
            <a:ext cx="16779240" cy="3663600"/>
          </a:xfrm>
          <a:prstGeom prst="roundRect">
            <a:avLst>
              <a:gd name="adj" fmla="val 5000"/>
            </a:avLst>
          </a:prstGeom>
          <a:solidFill>
            <a:srgbClr val="F1F4F8"/>
          </a:solidFill>
          <a:ln w="9525">
            <a:solidFill>
              <a:srgbClr val="D9DEE6"/>
            </a:solidFill>
          </a:ln>
        </p:spPr>
        <p:txBody>
          <a:bodyPr wrap="square" lIns="246000" tIns="192000" rIns="246000" bIns="165000" anchor="t">
            <a:normAutofit fontScale="92500" lnSpcReduction="10000"/>
          </a:bodyPr>
          <a:lstStyle/>
          <a:p>
            <a:pPr defTabSz="1371600" eaLnBrk="1" fontAlgn="auto" hangingPunct="1">
              <a:lnSpc>
                <a:spcPct val="104000"/>
              </a:lnSpc>
              <a:spcBef>
                <a:spcPts val="0"/>
              </a:spcBef>
              <a:spcAft>
                <a:spcPts val="540"/>
              </a:spcAft>
            </a:pPr>
            <a:r>
              <a:rPr lang="en-US" sz="2600" b="1">
                <a:solidFill>
                  <a:srgbClr val="002854"/>
                </a:solidFill>
                <a:latin typeface="Aptos"/>
                <a:cs typeface="Aptos"/>
              </a:rPr>
              <a:t>Sources cited in this presentation</a:t>
            </a:r>
          </a:p>
          <a:p>
            <a:pPr marL="342900" indent="-342900" defTabSz="1371600" eaLnBrk="1" fontAlgn="auto" hangingPunct="1">
              <a:lnSpc>
                <a:spcPct val="102000"/>
              </a:lnSpc>
              <a:spcBef>
                <a:spcPts val="0"/>
              </a:spcBef>
              <a:spcAft>
                <a:spcPts val="90"/>
              </a:spcAft>
            </a:pPr>
            <a:r>
              <a:rPr lang="en-US" sz="1800">
                <a:solidFill>
                  <a:srgbClr val="333333"/>
                </a:solidFill>
                <a:latin typeface="Aptos"/>
                <a:cs typeface="Aptos"/>
              </a:rPr>
              <a:t>[1] Microsoft, "Copilot Chat embedded in Word, Excel, PowerPoint, and Outlook," Winbuzzer, 2025. </a:t>
            </a:r>
            <a:r>
              <a:rPr lang="en-US" sz="1650">
                <a:solidFill>
                  <a:srgbClr val="1C5E96"/>
                </a:solidFill>
                <a:latin typeface="Aptos"/>
                <a:cs typeface="Aptos"/>
              </a:rPr>
              <a:t>https://winbuzzer.com/2025/09/16/microsoft-embeds-copilot-chat-directly-into-word-excel-and-other-365-apps-xcxwbn/</a:t>
            </a:r>
          </a:p>
          <a:p>
            <a:pPr marL="342900" indent="-342900" defTabSz="1371600" eaLnBrk="1" fontAlgn="auto" hangingPunct="1">
              <a:lnSpc>
                <a:spcPct val="102000"/>
              </a:lnSpc>
              <a:spcBef>
                <a:spcPts val="0"/>
              </a:spcBef>
              <a:spcAft>
                <a:spcPts val="90"/>
              </a:spcAft>
            </a:pPr>
            <a:r>
              <a:rPr lang="en-US" sz="1800">
                <a:solidFill>
                  <a:srgbClr val="333333"/>
                </a:solidFill>
                <a:latin typeface="Aptos"/>
                <a:cs typeface="Aptos"/>
              </a:rPr>
              <a:t>[2] Microsoft Learn, "Agent Management Essentials for Microsoft 365 Copilot." </a:t>
            </a:r>
            <a:r>
              <a:rPr lang="en-US" sz="1650">
                <a:solidFill>
                  <a:srgbClr val="1C5E96"/>
                </a:solidFill>
                <a:latin typeface="Aptos"/>
                <a:cs typeface="Aptos"/>
              </a:rPr>
              <a:t>https://learn.microsoft.com/en-us/microsoft-365/copilot/agent-essentials/agent-essentials-overview</a:t>
            </a:r>
          </a:p>
          <a:p>
            <a:pPr marL="342900" indent="-342900" defTabSz="1371600" eaLnBrk="1" fontAlgn="auto" hangingPunct="1">
              <a:lnSpc>
                <a:spcPct val="102000"/>
              </a:lnSpc>
              <a:spcBef>
                <a:spcPts val="0"/>
              </a:spcBef>
              <a:spcAft>
                <a:spcPts val="90"/>
              </a:spcAft>
            </a:pPr>
            <a:r>
              <a:rPr lang="en-US" sz="1800">
                <a:solidFill>
                  <a:srgbClr val="333333"/>
                </a:solidFill>
                <a:latin typeface="Aptos"/>
                <a:cs typeface="Aptos"/>
              </a:rPr>
              <a:t>[3] Microsoft Learn, "Enterprise data protection in Microsoft 365 Copilot and Microsoft 365 Copilot Chat." </a:t>
            </a:r>
            <a:r>
              <a:rPr lang="en-US" sz="1650">
                <a:solidFill>
                  <a:srgbClr val="1C5E96"/>
                </a:solidFill>
                <a:latin typeface="Aptos"/>
                <a:cs typeface="Aptos"/>
              </a:rPr>
              <a:t>https://learn.microsoft.com/en-us/microsoft-365/copilot/enterprise-data-protection</a:t>
            </a:r>
          </a:p>
          <a:p>
            <a:pPr marL="342900" indent="-342900" defTabSz="1371600" eaLnBrk="1" fontAlgn="auto" hangingPunct="1">
              <a:lnSpc>
                <a:spcPct val="102000"/>
              </a:lnSpc>
              <a:spcBef>
                <a:spcPts val="0"/>
              </a:spcBef>
              <a:spcAft>
                <a:spcPts val="90"/>
              </a:spcAft>
            </a:pPr>
            <a:r>
              <a:rPr lang="en-US" sz="1800">
                <a:solidFill>
                  <a:srgbClr val="333333"/>
                </a:solidFill>
                <a:latin typeface="Aptos"/>
                <a:cs typeface="Aptos"/>
              </a:rPr>
              <a:t>[4] DeployHQ, "Claude Code vs Codex CLI vs Gemini CLI (2026 Comparison)." </a:t>
            </a:r>
            <a:r>
              <a:rPr lang="en-US" sz="1650">
                <a:solidFill>
                  <a:srgbClr val="1C5E96"/>
                </a:solidFill>
                <a:latin typeface="Aptos"/>
                <a:cs typeface="Aptos"/>
              </a:rPr>
              <a:t>https://www.deployhq.com/blog/comparing-claude-code-openai-codex-and-google-gemini-cli-which-ai-coding-assistant-is-right-for-your-deployment-workflow</a:t>
            </a:r>
          </a:p>
          <a:p>
            <a:pPr marL="342900" indent="-342900" defTabSz="1371600" eaLnBrk="1" fontAlgn="auto" hangingPunct="1">
              <a:lnSpc>
                <a:spcPct val="102000"/>
              </a:lnSpc>
              <a:spcBef>
                <a:spcPts val="0"/>
              </a:spcBef>
              <a:spcAft>
                <a:spcPts val="90"/>
              </a:spcAft>
            </a:pPr>
            <a:r>
              <a:rPr lang="en-US" sz="1800">
                <a:solidFill>
                  <a:srgbClr val="333333"/>
                </a:solidFill>
                <a:latin typeface="Aptos"/>
                <a:cs typeface="Aptos"/>
              </a:rPr>
              <a:t>[5] OpenAI, "Enterprise privacy at OpenAI," 2026. </a:t>
            </a:r>
            <a:r>
              <a:rPr lang="en-US" sz="1650">
                <a:solidFill>
                  <a:srgbClr val="1C5E96"/>
                </a:solidFill>
                <a:latin typeface="Aptos"/>
                <a:cs typeface="Aptos"/>
              </a:rPr>
              <a:t>https://openai.com/enterprise-privacy/</a:t>
            </a:r>
          </a:p>
          <a:p>
            <a:pPr marL="342900" indent="-342900" defTabSz="1371600" eaLnBrk="1" fontAlgn="auto" hangingPunct="1">
              <a:lnSpc>
                <a:spcPct val="102000"/>
              </a:lnSpc>
              <a:spcBef>
                <a:spcPts val="0"/>
              </a:spcBef>
              <a:spcAft>
                <a:spcPts val="90"/>
              </a:spcAft>
            </a:pPr>
            <a:r>
              <a:rPr lang="en-US" sz="1800">
                <a:solidFill>
                  <a:srgbClr val="333333"/>
                </a:solidFill>
                <a:latin typeface="Aptos"/>
                <a:cs typeface="Aptos"/>
              </a:rPr>
              <a:t>[6] Curionic, "ChatGPT vs Claude vs Gemini: What Their Privacy Policies Actually Say," 2026. </a:t>
            </a:r>
            <a:r>
              <a:rPr lang="en-US" sz="1650">
                <a:solidFill>
                  <a:srgbClr val="1C5E96"/>
                </a:solidFill>
                <a:latin typeface="Aptos"/>
                <a:cs typeface="Aptos"/>
              </a:rPr>
              <a:t>https://www.curionic.net/2026/07/chatgpt-vs-claude-vs-gemini-privacy-policy-data-comparison-2026.html</a:t>
            </a:r>
          </a:p>
          <a:p>
            <a:pPr marL="342900" indent="-342900" defTabSz="1371600" eaLnBrk="1" fontAlgn="auto" hangingPunct="1">
              <a:lnSpc>
                <a:spcPct val="102000"/>
              </a:lnSpc>
              <a:spcBef>
                <a:spcPts val="0"/>
              </a:spcBef>
              <a:spcAft>
                <a:spcPts val="0"/>
              </a:spcAft>
            </a:pPr>
            <a:r>
              <a:rPr lang="en-US" sz="1800">
                <a:solidFill>
                  <a:srgbClr val="333333"/>
                </a:solidFill>
                <a:latin typeface="Aptos"/>
                <a:cs typeface="Aptos"/>
              </a:rPr>
              <a:t>[7] A. Alansari and H. Luqman, "A Comprehensive Survey of Hallucination in Large Language Models," arXiv:2510.06265, 2025. </a:t>
            </a:r>
            <a:r>
              <a:rPr lang="en-US" sz="1650">
                <a:solidFill>
                  <a:srgbClr val="1C5E96"/>
                </a:solidFill>
                <a:latin typeface="Aptos"/>
                <a:cs typeface="Aptos"/>
              </a:rPr>
              <a:t>https://arxiv.org/html/2510.06265v1</a:t>
            </a:r>
          </a:p>
        </p:txBody>
      </p:sp>
    </p:spTree>
    <p:extLst>
      <p:ext uri="{BB962C8B-B14F-4D97-AF65-F5344CB8AC3E}">
        <p14:creationId xmlns:p14="http://schemas.microsoft.com/office/powerpoint/2010/main" val="11578110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C4FAC1D8-7628-CDCF-4B42-56B43A16F039}"/>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D531DA17-631B-DF58-E95C-ABB9EE21F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72643FA7-0617-CBC2-2FE2-FB62B3B0B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79545B51-701F-8272-E43D-B5815DC41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910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7BA66C-286D-988D-644E-4F91B46A106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78E5114-8357-0A3D-E595-630A0A252E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D403A9F-C840-09D7-97D3-DFD440D748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027F55A-9B37-B544-AFD0-518E82F82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243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F0B60E-AB18-99BB-1687-6F69FC13AEA0}"/>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0EA4E131-6174-AB02-25FE-A8942A992D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343350C0-D5C7-330A-D6F9-8BDEDBA19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03AFD9D8-D998-5576-4E0C-D24DB8E3FD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30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88661F5-053A-461E-85B2-23112C73C530}"/>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90BF294D-D7DB-8460-EFEF-FC3492AA82BA}"/>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48DDF501-458A-0B8A-066C-196E5256A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9DBCE99E-5655-505D-A439-A723178BF3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76484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044CBF-A32C-1C3A-B9B3-B35864595C92}"/>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FCBC348B-9BBB-5522-D2D7-9A3FA23EDA1B}"/>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4C7B96B7-7BA0-DF9F-5DC7-B9331BA52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A452A6FA-9E87-EEEA-04F7-84EDA4EDDB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97371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a:extLst>
              <a:ext uri="{FF2B5EF4-FFF2-40B4-BE49-F238E27FC236}">
                <a16:creationId xmlns:a16="http://schemas.microsoft.com/office/drawing/2014/main" id="{462D2957-985F-48F8-A9E9-F8A2D37536C8}"/>
              </a:ext>
            </a:extLst>
          </p:cNvPr>
          <p:cNvSpPr txBox="1">
            <a:spLocks/>
          </p:cNvSpPr>
          <p:nvPr/>
        </p:nvSpPr>
        <p:spPr>
          <a:xfrm>
            <a:off x="2979628" y="547688"/>
            <a:ext cx="14393972" cy="1086959"/>
          </a:xfrm>
          <a:prstGeom prst="rect">
            <a:avLst/>
          </a:prstGeom>
        </p:spPr>
        <p:txBody>
          <a:bodyPr/>
          <a:lstStyle>
            <a:lvl1pPr algn="l" defTabSz="1371600" rtl="0" eaLnBrk="1" latinLnBrk="0" hangingPunct="1">
              <a:lnSpc>
                <a:spcPct val="90000"/>
              </a:lnSpc>
              <a:spcBef>
                <a:spcPct val="0"/>
              </a:spcBef>
              <a:buNone/>
              <a:defRPr sz="6600" kern="1200">
                <a:solidFill>
                  <a:srgbClr val="002855"/>
                </a:solidFill>
                <a:latin typeface="+mj-lt"/>
                <a:ea typeface="+mj-ea"/>
                <a:cs typeface="+mj-cs"/>
              </a:defRPr>
            </a:lvl1pPr>
          </a:lstStyle>
          <a:p>
            <a:pPr marL="0" marR="0" lvl="0" indent="0" algn="l" defTabSz="13716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a:ln>
                  <a:noFill/>
                </a:ln>
                <a:solidFill>
                  <a:srgbClr val="002855"/>
                </a:solidFill>
                <a:effectLst/>
                <a:uLnTx/>
                <a:uFillTx/>
                <a:latin typeface="Aptos Display" panose="020F0302020204030204"/>
                <a:ea typeface="+mj-ea"/>
                <a:cs typeface="+mj-cs"/>
              </a:rPr>
              <a:t>Copilot in your Office apps</a:t>
            </a:r>
          </a:p>
        </p:txBody>
      </p:sp>
      <p:sp>
        <p:nvSpPr>
          <p:cNvPr id="3" name="card">
            <a:extLst>
              <a:ext uri="{FF2B5EF4-FFF2-40B4-BE49-F238E27FC236}">
                <a16:creationId xmlns:a16="http://schemas.microsoft.com/office/drawing/2014/main" id="{2DC77E26-A2DD-6A93-F257-54908A2F443A}"/>
              </a:ext>
            </a:extLst>
          </p:cNvPr>
          <p:cNvSpPr/>
          <p:nvPr/>
        </p:nvSpPr>
        <p:spPr>
          <a:xfrm>
            <a:off x="754380" y="2400300"/>
            <a:ext cx="7109611" cy="4869180"/>
          </a:xfrm>
          <a:prstGeom prst="roundRect">
            <a:avLst>
              <a:gd name="adj" fmla="val 5000"/>
            </a:avLst>
          </a:prstGeom>
          <a:solidFill>
            <a:srgbClr val="E6F1FB"/>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180"/>
              </a:spcAft>
            </a:pPr>
            <a:r>
              <a:rPr lang="en-US" sz="3250" b="1">
                <a:solidFill>
                  <a:srgbClr val="002854"/>
                </a:solidFill>
                <a:latin typeface="Aptos Display"/>
                <a:cs typeface="Aptos Display"/>
              </a:rPr>
              <a:t>Outlook &amp; Word</a:t>
            </a:r>
          </a:p>
          <a:p>
            <a:pPr defTabSz="1371600" eaLnBrk="1" fontAlgn="auto" hangingPunct="1">
              <a:spcBef>
                <a:spcPts val="0"/>
              </a:spcBef>
              <a:spcAft>
                <a:spcPts val="780"/>
              </a:spcAft>
            </a:pPr>
            <a:r>
              <a:rPr lang="en-US" b="1" i="1">
                <a:solidFill>
                  <a:srgbClr val="1C5E96"/>
                </a:solidFill>
                <a:latin typeface="Aptos"/>
                <a:cs typeface="Aptos"/>
              </a:rPr>
              <a:t>Email, calendar, and documents</a:t>
            </a:r>
          </a:p>
          <a:p>
            <a:pPr marL="285750" indent="-285750" defTabSz="1371600" eaLnBrk="1" fontAlgn="auto" hangingPunct="1">
              <a:lnSpc>
                <a:spcPct val="104000"/>
              </a:lnSpc>
              <a:spcBef>
                <a:spcPts val="0"/>
              </a:spcBef>
              <a:spcAft>
                <a:spcPts val="750"/>
              </a:spcAft>
              <a:buClr>
                <a:srgbClr val="1C5E96"/>
              </a:buClr>
              <a:buFont typeface="Aptos"/>
              <a:buChar char="•"/>
            </a:pPr>
            <a:r>
              <a:rPr lang="en-US" b="1">
                <a:solidFill>
                  <a:srgbClr val="333333"/>
                </a:solidFill>
                <a:latin typeface="Aptos"/>
                <a:cs typeface="Aptos"/>
              </a:rPr>
              <a:t>Outlook</a:t>
            </a:r>
            <a:r>
              <a:rPr lang="en-US">
                <a:solidFill>
                  <a:srgbClr val="333333"/>
                </a:solidFill>
                <a:latin typeface="Aptos"/>
                <a:cs typeface="Aptos"/>
              </a:rPr>
              <a:t>: search and organize your inbox</a:t>
            </a:r>
          </a:p>
          <a:p>
            <a:pPr marL="285750" indent="-285750" defTabSz="1371600" eaLnBrk="1" fontAlgn="auto" hangingPunct="1">
              <a:lnSpc>
                <a:spcPct val="104000"/>
              </a:lnSpc>
              <a:spcBef>
                <a:spcPts val="0"/>
              </a:spcBef>
              <a:spcAft>
                <a:spcPts val="750"/>
              </a:spcAft>
              <a:buClr>
                <a:srgbClr val="1C5E96"/>
              </a:buClr>
              <a:buFont typeface="Aptos"/>
              <a:buChar char="•"/>
            </a:pPr>
            <a:r>
              <a:rPr lang="en-US" b="1">
                <a:solidFill>
                  <a:srgbClr val="333333"/>
                </a:solidFill>
                <a:latin typeface="Aptos"/>
                <a:cs typeface="Aptos"/>
              </a:rPr>
              <a:t>Outlook</a:t>
            </a:r>
            <a:r>
              <a:rPr lang="en-US">
                <a:solidFill>
                  <a:srgbClr val="333333"/>
                </a:solidFill>
                <a:latin typeface="Aptos"/>
                <a:cs typeface="Aptos"/>
              </a:rPr>
              <a:t>: schedule and set up meetings</a:t>
            </a:r>
          </a:p>
          <a:p>
            <a:pPr marL="285750" indent="-285750" defTabSz="1371600" eaLnBrk="1" fontAlgn="auto" hangingPunct="1">
              <a:lnSpc>
                <a:spcPct val="104000"/>
              </a:lnSpc>
              <a:spcBef>
                <a:spcPts val="0"/>
              </a:spcBef>
              <a:spcAft>
                <a:spcPts val="750"/>
              </a:spcAft>
              <a:buClr>
                <a:srgbClr val="1C5E96"/>
              </a:buClr>
              <a:buFont typeface="Aptos"/>
              <a:buChar char="•"/>
            </a:pPr>
            <a:r>
              <a:rPr lang="en-US" b="1">
                <a:solidFill>
                  <a:srgbClr val="333333"/>
                </a:solidFill>
                <a:latin typeface="Aptos"/>
                <a:cs typeface="Aptos"/>
              </a:rPr>
              <a:t>Word</a:t>
            </a:r>
            <a:r>
              <a:rPr lang="en-US">
                <a:solidFill>
                  <a:srgbClr val="333333"/>
                </a:solidFill>
                <a:latin typeface="Aptos"/>
                <a:cs typeface="Aptos"/>
              </a:rPr>
              <a:t>: summarize, correct, and rewrite</a:t>
            </a:r>
          </a:p>
          <a:p>
            <a:pPr marL="285750" indent="-285750" defTabSz="1371600" eaLnBrk="1" fontAlgn="auto" hangingPunct="1">
              <a:lnSpc>
                <a:spcPct val="104000"/>
              </a:lnSpc>
              <a:spcBef>
                <a:spcPts val="0"/>
              </a:spcBef>
              <a:spcAft>
                <a:spcPts val="750"/>
              </a:spcAft>
              <a:buClr>
                <a:srgbClr val="1C5E96"/>
              </a:buClr>
              <a:buFont typeface="Aptos"/>
              <a:buChar char="•"/>
            </a:pPr>
            <a:r>
              <a:rPr lang="en-US" b="1">
                <a:solidFill>
                  <a:srgbClr val="333333"/>
                </a:solidFill>
                <a:latin typeface="Aptos"/>
                <a:cs typeface="Aptos"/>
              </a:rPr>
              <a:t>Word</a:t>
            </a:r>
            <a:r>
              <a:rPr lang="en-US">
                <a:solidFill>
                  <a:srgbClr val="333333"/>
                </a:solidFill>
                <a:latin typeface="Aptos"/>
                <a:cs typeface="Aptos"/>
              </a:rPr>
              <a:t>: change fonts and restyle formatting</a:t>
            </a:r>
          </a:p>
          <a:p>
            <a:pPr marL="285750" indent="-285750" defTabSz="1371600" eaLnBrk="1" fontAlgn="auto" hangingPunct="1">
              <a:lnSpc>
                <a:spcPct val="104000"/>
              </a:lnSpc>
              <a:spcBef>
                <a:spcPts val="0"/>
              </a:spcBef>
              <a:spcAft>
                <a:spcPts val="750"/>
              </a:spcAft>
              <a:buClr>
                <a:srgbClr val="1C5E96"/>
              </a:buClr>
              <a:buFont typeface="Aptos"/>
              <a:buChar char="•"/>
            </a:pPr>
            <a:r>
              <a:rPr lang="en-US" b="1">
                <a:solidFill>
                  <a:srgbClr val="333333"/>
                </a:solidFill>
                <a:latin typeface="Aptos"/>
                <a:cs typeface="Aptos"/>
              </a:rPr>
              <a:t>Word</a:t>
            </a:r>
            <a:r>
              <a:rPr lang="en-US">
                <a:solidFill>
                  <a:srgbClr val="333333"/>
                </a:solidFill>
                <a:latin typeface="Aptos"/>
                <a:cs typeface="Aptos"/>
              </a:rPr>
              <a:t>: automated spell-check and edits</a:t>
            </a:r>
          </a:p>
        </p:txBody>
      </p:sp>
      <p:sp>
        <p:nvSpPr>
          <p:cNvPr id="4" name="card">
            <a:extLst>
              <a:ext uri="{FF2B5EF4-FFF2-40B4-BE49-F238E27FC236}">
                <a16:creationId xmlns:a16="http://schemas.microsoft.com/office/drawing/2014/main" id="{DA796C2E-C4F3-87BD-0E7F-80111A430A1E}"/>
              </a:ext>
            </a:extLst>
          </p:cNvPr>
          <p:cNvSpPr/>
          <p:nvPr/>
        </p:nvSpPr>
        <p:spPr>
          <a:xfrm>
            <a:off x="8282789" y="2400300"/>
            <a:ext cx="7109611" cy="4869180"/>
          </a:xfrm>
          <a:prstGeom prst="roundRect">
            <a:avLst>
              <a:gd name="adj" fmla="val 5000"/>
            </a:avLst>
          </a:prstGeom>
          <a:solidFill>
            <a:srgbClr val="E9EDF2"/>
          </a:solidFill>
          <a:ln w="9525">
            <a:solidFill>
              <a:srgbClr val="D9DEE6"/>
            </a:solidFill>
          </a:ln>
        </p:spPr>
        <p:txBody>
          <a:bodyPr wrap="square" lIns="246000" tIns="192000" rIns="246000" bIns="165000" anchor="t">
            <a:normAutofit/>
          </a:bodyPr>
          <a:lstStyle/>
          <a:p>
            <a:pPr defTabSz="1371600" eaLnBrk="1" fontAlgn="auto" hangingPunct="1">
              <a:lnSpc>
                <a:spcPct val="104000"/>
              </a:lnSpc>
              <a:spcBef>
                <a:spcPts val="0"/>
              </a:spcBef>
              <a:spcAft>
                <a:spcPts val="180"/>
              </a:spcAft>
            </a:pPr>
            <a:r>
              <a:rPr lang="en-US" sz="3250" b="1">
                <a:solidFill>
                  <a:srgbClr val="002854"/>
                </a:solidFill>
                <a:latin typeface="Aptos Display"/>
                <a:cs typeface="Aptos Display"/>
              </a:rPr>
              <a:t>Excel &amp; PowerPoint</a:t>
            </a:r>
          </a:p>
          <a:p>
            <a:pPr defTabSz="1371600" eaLnBrk="1" fontAlgn="auto" hangingPunct="1">
              <a:spcBef>
                <a:spcPts val="0"/>
              </a:spcBef>
              <a:spcAft>
                <a:spcPts val="780"/>
              </a:spcAft>
            </a:pPr>
            <a:r>
              <a:rPr lang="en-US" b="1" i="1">
                <a:solidFill>
                  <a:srgbClr val="002854"/>
                </a:solidFill>
                <a:latin typeface="Aptos"/>
                <a:cs typeface="Aptos"/>
              </a:rPr>
              <a:t>Spreadsheets and slides</a:t>
            </a:r>
          </a:p>
          <a:p>
            <a:pPr marL="285750" indent="-285750" defTabSz="1371600" eaLnBrk="1" fontAlgn="auto" hangingPunct="1">
              <a:lnSpc>
                <a:spcPct val="104000"/>
              </a:lnSpc>
              <a:spcBef>
                <a:spcPts val="0"/>
              </a:spcBef>
              <a:spcAft>
                <a:spcPts val="750"/>
              </a:spcAft>
              <a:buClr>
                <a:srgbClr val="002854"/>
              </a:buClr>
              <a:buFont typeface="Aptos"/>
              <a:buChar char="•"/>
            </a:pPr>
            <a:r>
              <a:rPr lang="en-US" b="1">
                <a:solidFill>
                  <a:srgbClr val="333333"/>
                </a:solidFill>
                <a:latin typeface="Aptos"/>
                <a:cs typeface="Aptos"/>
              </a:rPr>
              <a:t>Excel</a:t>
            </a:r>
            <a:r>
              <a:rPr lang="en-US">
                <a:solidFill>
                  <a:srgbClr val="333333"/>
                </a:solidFill>
                <a:latin typeface="Aptos"/>
                <a:cs typeface="Aptos"/>
              </a:rPr>
              <a:t>: writes formulas for you</a:t>
            </a:r>
          </a:p>
          <a:p>
            <a:pPr marL="285750" indent="-285750" defTabSz="1371600" eaLnBrk="1" fontAlgn="auto" hangingPunct="1">
              <a:lnSpc>
                <a:spcPct val="104000"/>
              </a:lnSpc>
              <a:spcBef>
                <a:spcPts val="0"/>
              </a:spcBef>
              <a:spcAft>
                <a:spcPts val="750"/>
              </a:spcAft>
              <a:buClr>
                <a:srgbClr val="002854"/>
              </a:buClr>
              <a:buFont typeface="Aptos"/>
              <a:buChar char="•"/>
            </a:pPr>
            <a:r>
              <a:rPr lang="en-US" b="1">
                <a:solidFill>
                  <a:srgbClr val="333333"/>
                </a:solidFill>
                <a:latin typeface="Aptos"/>
                <a:cs typeface="Aptos"/>
              </a:rPr>
              <a:t>Excel</a:t>
            </a:r>
            <a:r>
              <a:rPr lang="en-US">
                <a:solidFill>
                  <a:srgbClr val="333333"/>
                </a:solidFill>
                <a:latin typeface="Aptos"/>
                <a:cs typeface="Aptos"/>
              </a:rPr>
              <a:t>: adjusts and formats sheets</a:t>
            </a:r>
          </a:p>
          <a:p>
            <a:pPr marL="285750" indent="-285750" defTabSz="1371600" eaLnBrk="1" fontAlgn="auto" hangingPunct="1">
              <a:lnSpc>
                <a:spcPct val="104000"/>
              </a:lnSpc>
              <a:spcBef>
                <a:spcPts val="0"/>
              </a:spcBef>
              <a:spcAft>
                <a:spcPts val="750"/>
              </a:spcAft>
              <a:buClr>
                <a:srgbClr val="002854"/>
              </a:buClr>
              <a:buFont typeface="Aptos"/>
              <a:buChar char="•"/>
            </a:pPr>
            <a:r>
              <a:rPr lang="en-US" b="1">
                <a:solidFill>
                  <a:srgbClr val="333333"/>
                </a:solidFill>
                <a:latin typeface="Aptos"/>
                <a:cs typeface="Aptos"/>
              </a:rPr>
              <a:t>Excel</a:t>
            </a:r>
            <a:r>
              <a:rPr lang="en-US">
                <a:solidFill>
                  <a:srgbClr val="333333"/>
                </a:solidFill>
                <a:latin typeface="Aptos"/>
                <a:cs typeface="Aptos"/>
              </a:rPr>
              <a:t>: note - no VBA or Python here</a:t>
            </a:r>
          </a:p>
          <a:p>
            <a:pPr marL="285750" indent="-285750" defTabSz="1371600" eaLnBrk="1" fontAlgn="auto" hangingPunct="1">
              <a:lnSpc>
                <a:spcPct val="104000"/>
              </a:lnSpc>
              <a:spcBef>
                <a:spcPts val="0"/>
              </a:spcBef>
              <a:spcAft>
                <a:spcPts val="750"/>
              </a:spcAft>
              <a:buClr>
                <a:srgbClr val="002854"/>
              </a:buClr>
              <a:buFont typeface="Aptos"/>
              <a:buChar char="•"/>
            </a:pPr>
            <a:r>
              <a:rPr lang="en-US" b="1">
                <a:solidFill>
                  <a:srgbClr val="333333"/>
                </a:solidFill>
                <a:latin typeface="Aptos"/>
                <a:cs typeface="Aptos"/>
              </a:rPr>
              <a:t>PowerPoint</a:t>
            </a:r>
            <a:r>
              <a:rPr lang="en-US">
                <a:solidFill>
                  <a:srgbClr val="333333"/>
                </a:solidFill>
                <a:latin typeface="Aptos"/>
                <a:cs typeface="Aptos"/>
              </a:rPr>
              <a:t>: create and update slides</a:t>
            </a:r>
          </a:p>
          <a:p>
            <a:pPr marL="285750" indent="-285750" defTabSz="1371600" eaLnBrk="1" fontAlgn="auto" hangingPunct="1">
              <a:lnSpc>
                <a:spcPct val="104000"/>
              </a:lnSpc>
              <a:spcBef>
                <a:spcPts val="0"/>
              </a:spcBef>
              <a:spcAft>
                <a:spcPts val="750"/>
              </a:spcAft>
              <a:buClr>
                <a:srgbClr val="002854"/>
              </a:buClr>
              <a:buFont typeface="Aptos"/>
              <a:buChar char="•"/>
            </a:pPr>
            <a:r>
              <a:rPr lang="en-US" b="1">
                <a:solidFill>
                  <a:srgbClr val="333333"/>
                </a:solidFill>
                <a:latin typeface="Aptos"/>
                <a:cs typeface="Aptos"/>
              </a:rPr>
              <a:t>PowerPoint</a:t>
            </a:r>
            <a:r>
              <a:rPr lang="en-US">
                <a:solidFill>
                  <a:srgbClr val="333333"/>
                </a:solidFill>
                <a:latin typeface="Aptos"/>
                <a:cs typeface="Aptos"/>
              </a:rPr>
              <a:t>: move text and objects across slides</a:t>
            </a:r>
          </a:p>
        </p:txBody>
      </p:sp>
      <p:sp>
        <p:nvSpPr>
          <p:cNvPr id="5" name="card">
            <a:extLst>
              <a:ext uri="{FF2B5EF4-FFF2-40B4-BE49-F238E27FC236}">
                <a16:creationId xmlns:a16="http://schemas.microsoft.com/office/drawing/2014/main" id="{9BDE7210-6FD4-7725-08E6-9643E5FBFF34}"/>
              </a:ext>
            </a:extLst>
          </p:cNvPr>
          <p:cNvSpPr/>
          <p:nvPr/>
        </p:nvSpPr>
        <p:spPr>
          <a:xfrm>
            <a:off x="754380" y="7543800"/>
            <a:ext cx="14638020" cy="1165860"/>
          </a:xfrm>
          <a:prstGeom prst="roundRect">
            <a:avLst>
              <a:gd name="adj" fmla="val 5000"/>
            </a:avLst>
          </a:prstGeom>
          <a:solidFill>
            <a:srgbClr val="FFF2F3"/>
          </a:solidFill>
          <a:ln w="9525">
            <a:solidFill>
              <a:srgbClr val="C8102E"/>
            </a:solidFill>
          </a:ln>
        </p:spPr>
        <p:txBody>
          <a:bodyPr wrap="square" lIns="246000" tIns="192000" rIns="246000" bIns="165000" anchor="ctr">
            <a:normAutofit/>
          </a:bodyPr>
          <a:lstStyle/>
          <a:p>
            <a:pPr algn="ctr" defTabSz="1371600" eaLnBrk="1" fontAlgn="auto" hangingPunct="1">
              <a:lnSpc>
                <a:spcPct val="108000"/>
              </a:lnSpc>
              <a:spcBef>
                <a:spcPts val="0"/>
              </a:spcBef>
              <a:spcAft>
                <a:spcPts val="0"/>
              </a:spcAft>
            </a:pPr>
            <a:r>
              <a:rPr lang="en-US" sz="2600" b="1">
                <a:solidFill>
                  <a:srgbClr val="C8102E"/>
                </a:solidFill>
                <a:latin typeface="Aptos"/>
                <a:cs typeface="Aptos"/>
              </a:rPr>
              <a:t>Rule of thumb:  </a:t>
            </a:r>
            <a:r>
              <a:rPr lang="en-US" sz="2600" b="1">
                <a:solidFill>
                  <a:srgbClr val="002854"/>
                </a:solidFill>
                <a:latin typeface="Aptos"/>
                <a:cs typeface="Aptos"/>
              </a:rPr>
              <a:t>Copilot works right inside the app you are already using.¹</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Anna Klenke, Michael Kuhns</Speakers>
    <Section xmlns="b47a5aad-adfb-4dac-9d3f-47090e67d565">10:50, 3:50</Section>
  </documentManagement>
</p:properties>
</file>

<file path=customXml/itemProps1.xml><?xml version="1.0" encoding="utf-8"?>
<ds:datastoreItem xmlns:ds="http://schemas.openxmlformats.org/officeDocument/2006/customXml" ds:itemID="{41D96C49-9173-41BA-8769-76BC5A06B151}"/>
</file>

<file path=customXml/itemProps2.xml><?xml version="1.0" encoding="utf-8"?>
<ds:datastoreItem xmlns:ds="http://schemas.openxmlformats.org/officeDocument/2006/customXml" ds:itemID="{8BBE5FAD-427F-49AD-9BBB-D388C25AC36C}"/>
</file>

<file path=customXml/itemProps3.xml><?xml version="1.0" encoding="utf-8"?>
<ds:datastoreItem xmlns:ds="http://schemas.openxmlformats.org/officeDocument/2006/customXml" ds:itemID="{997EAFD5-9229-43F3-A382-AE9B91056C49}"/>
</file>

<file path=docProps/app.xml><?xml version="1.0" encoding="utf-8"?>
<Properties xmlns="http://schemas.openxmlformats.org/officeDocument/2006/extended-properties" xmlns:vt="http://schemas.openxmlformats.org/officeDocument/2006/docPropsVTypes">
  <Template/>
  <TotalTime>0</TotalTime>
  <Words>4236</Words>
  <Application>Microsoft Office PowerPoint</Application>
  <PresentationFormat>Custom</PresentationFormat>
  <Paragraphs>605</Paragraphs>
  <Slides>55</Slides>
  <Notes>47</Notes>
  <HiddenSlides>8</HiddenSlides>
  <MMClips>10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Aptos</vt:lpstr>
      <vt:lpstr>Aptos Display</vt:lpstr>
      <vt:lpstr>Arial</vt:lpstr>
      <vt:lpstr>Calibri</vt:lpstr>
      <vt:lpstr>MicrogrammaExtDBol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Kuhns, Michael</dc:creator>
  <cp:lastModifiedBy>Klenke, Anna C</cp:lastModifiedBy>
  <cp:revision>1</cp:revision>
  <dcterms:created xsi:type="dcterms:W3CDTF">2026-07-30T11:51:20Z</dcterms:created>
  <dcterms:modified xsi:type="dcterms:W3CDTF">2026-09-03T14:36:44Z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